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943" r:id="rId2"/>
    <p:sldId id="384" r:id="rId3"/>
    <p:sldId id="832" r:id="rId4"/>
    <p:sldId id="648" r:id="rId5"/>
    <p:sldId id="942" r:id="rId6"/>
    <p:sldId id="625" r:id="rId7"/>
    <p:sldId id="712" r:id="rId8"/>
    <p:sldId id="788" r:id="rId9"/>
    <p:sldId id="607" r:id="rId10"/>
    <p:sldId id="716" r:id="rId11"/>
    <p:sldId id="830" r:id="rId12"/>
    <p:sldId id="709" r:id="rId13"/>
    <p:sldId id="365" r:id="rId14"/>
    <p:sldId id="611" r:id="rId15"/>
    <p:sldId id="730" r:id="rId16"/>
    <p:sldId id="342" r:id="rId17"/>
    <p:sldId id="605" r:id="rId18"/>
    <p:sldId id="256" r:id="rId19"/>
    <p:sldId id="624" r:id="rId20"/>
    <p:sldId id="870" r:id="rId21"/>
    <p:sldId id="711" r:id="rId22"/>
    <p:sldId id="626" r:id="rId23"/>
    <p:sldId id="628" r:id="rId24"/>
    <p:sldId id="630" r:id="rId25"/>
    <p:sldId id="872" r:id="rId26"/>
    <p:sldId id="631" r:id="rId27"/>
    <p:sldId id="873" r:id="rId28"/>
    <p:sldId id="632" r:id="rId29"/>
    <p:sldId id="869" r:id="rId30"/>
    <p:sldId id="933" r:id="rId31"/>
    <p:sldId id="8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DC0FF"/>
    <a:srgbClr val="FFFF99"/>
    <a:srgbClr val="FF99FF"/>
    <a:srgbClr val="66FF99"/>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5068" autoAdjust="0"/>
    <p:restoredTop sz="96283" autoAdjust="0"/>
  </p:normalViewPr>
  <p:slideViewPr>
    <p:cSldViewPr snapToGrid="0">
      <p:cViewPr varScale="1">
        <p:scale>
          <a:sx n="112" d="100"/>
          <a:sy n="112" d="100"/>
        </p:scale>
        <p:origin x="1296"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385EA-72C9-41C4-9647-ACBD98D4E9B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F0368-2E70-4758-91B3-08E366FF3CE7}" type="slidenum">
              <a:rPr lang="en-US" smtClean="0"/>
              <a:t>‹#›</a:t>
            </a:fld>
            <a:endParaRPr lang="en-US"/>
          </a:p>
        </p:txBody>
      </p:sp>
    </p:spTree>
    <p:extLst>
      <p:ext uri="{BB962C8B-B14F-4D97-AF65-F5344CB8AC3E}">
        <p14:creationId xmlns:p14="http://schemas.microsoft.com/office/powerpoint/2010/main" val="165533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E9ED-0A27-F2D3-9681-CC5C1B1439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A9D38B-C5A3-9803-80DF-07DB2AFFB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DBFF5-C6BA-08F8-B2EA-59146A092812}"/>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10E27E07-EA11-E6BF-4E1A-982D104C6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D45DFB-2BCD-1E04-8151-2FD190FDF6EF}"/>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86702821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F4E-66E1-1621-8180-EFCA679216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26068-11D4-8A4D-D6A6-7010DD85E1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614E2-0A34-B1E8-691E-64514B9A2DE3}"/>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AF58FC6F-4EC0-AAA2-31F7-4C65D71CE7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16AD0-FDF7-34FE-F14C-85924E496C1D}"/>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823902343"/>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4B251-E918-A23E-6E47-F1AB5FB82B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3B87E0-02BE-915C-9E56-A8E00AC6C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C98CC-B427-616E-0918-68B13F761E61}"/>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41D012B9-3E6E-FE94-6A2B-76D8A298AF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EE5AA8-1ADA-E654-A29C-C706A69622D1}"/>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408525171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8DE2-684F-4872-3D50-EBAA5CC09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6ECC-25B6-75C2-25D6-4BD2134608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C6312-262A-CFED-440B-24F19A384413}"/>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BB366247-FED5-D5A7-14A5-AB93AA27B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C8B243-8C5F-FCBD-E914-A188C433C6E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05515672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B906A-4EC8-6CAB-B282-1C25FA220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67C01-387F-D982-1A08-071EE71F02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DAEF9-13F0-6E82-BDC3-99A11E92EBE0}"/>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A0709DB5-E21E-0C8E-C3B3-E5A9201D10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E5643F-E08B-B17C-6924-07F47DC54EAC}"/>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0377232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CF6-6D7D-9B4F-F0C9-765D50CA4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937F7-D790-BC0E-7AE1-3A589F57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3B162-F465-97C7-C12F-8653FDDFF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268631-4E2A-3618-11BE-DA17DDBF9D4C}"/>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6" name="Footer Placeholder 5">
            <a:extLst>
              <a:ext uri="{FF2B5EF4-FFF2-40B4-BE49-F238E27FC236}">
                <a16:creationId xmlns:a16="http://schemas.microsoft.com/office/drawing/2014/main" id="{38171991-857E-C2A3-3A6C-0767431687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0CEA56-1036-B43D-A588-B9979ED87576}"/>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84144143"/>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5B44-9F2F-DEDC-66E9-93826EBB9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619C4-D422-E9A2-E2D2-B3588D21A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EEB0A-0FC2-3697-E9EC-FD1080613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8375DA-3591-062D-E68B-9790510A2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5B4BD-9C9F-F69D-3EE4-5381449818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20EAE-5A87-8F80-B1BB-ECDBCB15A64F}"/>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8" name="Footer Placeholder 7">
            <a:extLst>
              <a:ext uri="{FF2B5EF4-FFF2-40B4-BE49-F238E27FC236}">
                <a16:creationId xmlns:a16="http://schemas.microsoft.com/office/drawing/2014/main" id="{D8422345-7201-5A88-C6C1-C9E1CA9AE8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4698E-91A5-A01D-B8CF-AC043F6BD55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58959463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9C4E-806E-54B7-769B-5C10BC0C8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C4B7-1AE9-55F8-1350-FF08DEE1E6A7}"/>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4" name="Footer Placeholder 3">
            <a:extLst>
              <a:ext uri="{FF2B5EF4-FFF2-40B4-BE49-F238E27FC236}">
                <a16:creationId xmlns:a16="http://schemas.microsoft.com/office/drawing/2014/main" id="{5E9BDCC3-4604-0929-770B-0FC5809070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5E23D0-9BEE-5388-A0C1-344C4B0A3F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216802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C402F-BADD-BAF7-CE39-9AB15606F2FE}"/>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3" name="Footer Placeholder 2">
            <a:extLst>
              <a:ext uri="{FF2B5EF4-FFF2-40B4-BE49-F238E27FC236}">
                <a16:creationId xmlns:a16="http://schemas.microsoft.com/office/drawing/2014/main" id="{BA247CF7-E4DF-86FE-63A7-6A5EFCC39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018587-1CE4-2B89-9E67-57C59CCAE8A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31059524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32EF-A19B-2CF9-7559-67B8A06F2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75B541-4E4F-FAE8-B170-8EBDD4AF4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507F80-14CD-F914-B2F3-A9E2176C0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86C8A-1390-1F7E-05E8-F7BAAE54F5F6}"/>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6" name="Footer Placeholder 5">
            <a:extLst>
              <a:ext uri="{FF2B5EF4-FFF2-40B4-BE49-F238E27FC236}">
                <a16:creationId xmlns:a16="http://schemas.microsoft.com/office/drawing/2014/main" id="{B56414C4-A2B9-B425-AE38-1CC9DD2DCE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BD65D2-B1D3-F045-C067-83C6F4C2C9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193090662"/>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A210-DE83-834C-502B-86C79A842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3E857-33FE-8988-9AC2-C19DDF8EB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81D951-3643-5A2D-8AB7-BF2D63092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924F-72D2-644D-0C25-ECE505247227}"/>
              </a:ext>
            </a:extLst>
          </p:cNvPr>
          <p:cNvSpPr>
            <a:spLocks noGrp="1"/>
          </p:cNvSpPr>
          <p:nvPr>
            <p:ph type="dt" sz="half" idx="10"/>
          </p:nvPr>
        </p:nvSpPr>
        <p:spPr/>
        <p:txBody>
          <a:bodyPr/>
          <a:lstStyle/>
          <a:p>
            <a:fld id="{60D6234D-DBB3-471F-AB9E-582A8285D5BA}" type="datetimeFigureOut">
              <a:rPr lang="en-US" smtClean="0"/>
              <a:t>3/26/2025</a:t>
            </a:fld>
            <a:endParaRPr lang="en-US" dirty="0"/>
          </a:p>
        </p:txBody>
      </p:sp>
      <p:sp>
        <p:nvSpPr>
          <p:cNvPr id="6" name="Footer Placeholder 5">
            <a:extLst>
              <a:ext uri="{FF2B5EF4-FFF2-40B4-BE49-F238E27FC236}">
                <a16:creationId xmlns:a16="http://schemas.microsoft.com/office/drawing/2014/main" id="{F2E4775F-B81C-C515-FD48-E1173E867A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3BD3B6-18CE-9F26-FECD-CED0B15C69E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438280490"/>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4ECA6-ACAF-CC98-4506-48827D73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BCDED-65EE-6F08-18E8-19EC13005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72E49-6678-3877-4FBE-85F17FA46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0D6234D-DBB3-471F-AB9E-582A8285D5BA}" type="datetimeFigureOut">
              <a:rPr lang="en-US" smtClean="0"/>
              <a:t>3/26/2025</a:t>
            </a:fld>
            <a:endParaRPr lang="en-US" dirty="0"/>
          </a:p>
        </p:txBody>
      </p:sp>
      <p:sp>
        <p:nvSpPr>
          <p:cNvPr id="5" name="Footer Placeholder 4">
            <a:extLst>
              <a:ext uri="{FF2B5EF4-FFF2-40B4-BE49-F238E27FC236}">
                <a16:creationId xmlns:a16="http://schemas.microsoft.com/office/drawing/2014/main" id="{8B609F1B-67C8-AF45-864F-56219A4AF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672AFD-02FE-4DA9-6FA7-4D7E9CF886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397011-C6AF-4561-8AEF-0DCBEA7734D5}" type="slidenum">
              <a:rPr lang="en-US" smtClean="0"/>
              <a:t>‹#›</a:t>
            </a:fld>
            <a:endParaRPr lang="en-US" dirty="0"/>
          </a:p>
        </p:txBody>
      </p:sp>
    </p:spTree>
    <p:extLst>
      <p:ext uri="{BB962C8B-B14F-4D97-AF65-F5344CB8AC3E}">
        <p14:creationId xmlns:p14="http://schemas.microsoft.com/office/powerpoint/2010/main" val="22008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D3DB5-21F7-3962-B5D6-2FC821F5C245}"/>
            </a:ext>
          </a:extLst>
        </p:cNvPr>
        <p:cNvGrpSpPr/>
        <p:nvPr/>
      </p:nvGrpSpPr>
      <p:grpSpPr>
        <a:xfrm>
          <a:off x="0" y="0"/>
          <a:ext cx="0" cy="0"/>
          <a:chOff x="0" y="0"/>
          <a:chExt cx="0" cy="0"/>
        </a:xfrm>
      </p:grpSpPr>
      <p:pic>
        <p:nvPicPr>
          <p:cNvPr id="3" name="Picture 2" descr="A close-up of a book&#10;&#10;AI-generated content may be incorrect.">
            <a:extLst>
              <a:ext uri="{FF2B5EF4-FFF2-40B4-BE49-F238E27FC236}">
                <a16:creationId xmlns:a16="http://schemas.microsoft.com/office/drawing/2014/main" id="{23B891BA-A76E-5558-3CA2-9EE027F827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44458633"/>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8BE3A9F-9215-3D62-9F95-783568BAB5C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F3A7002-E0BA-8D86-B0F1-44CADFB59AEB}"/>
              </a:ext>
            </a:extLst>
          </p:cNvPr>
          <p:cNvSpPr txBox="1"/>
          <p:nvPr/>
        </p:nvSpPr>
        <p:spPr>
          <a:xfrm>
            <a:off x="470297" y="1166842"/>
            <a:ext cx="11251405" cy="4524315"/>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Romans 8:26-27, NKJV</a:t>
            </a:r>
          </a:p>
          <a:p>
            <a:r>
              <a:rPr lang="en-US" sz="3600" dirty="0">
                <a:solidFill>
                  <a:schemeClr val="bg1"/>
                </a:solidFill>
                <a:latin typeface="Arial" panose="020B0604020202020204" pitchFamily="34" charset="0"/>
                <a:cs typeface="Arial" panose="020B0604020202020204" pitchFamily="34" charset="0"/>
              </a:rPr>
              <a:t>Likewise the Spirit also helps in our weaknesses. </a:t>
            </a:r>
            <a:r>
              <a:rPr lang="en-US" sz="3600" u="sng" dirty="0">
                <a:solidFill>
                  <a:schemeClr val="bg1"/>
                </a:solidFill>
                <a:latin typeface="Arial" panose="020B0604020202020204" pitchFamily="34" charset="0"/>
                <a:cs typeface="Arial" panose="020B0604020202020204" pitchFamily="34" charset="0"/>
              </a:rPr>
              <a:t>For we do not know</a:t>
            </a:r>
            <a:r>
              <a:rPr lang="en-US" sz="3600" dirty="0">
                <a:solidFill>
                  <a:schemeClr val="bg1"/>
                </a:solidFill>
                <a:latin typeface="Arial" panose="020B0604020202020204" pitchFamily="34" charset="0"/>
                <a:cs typeface="Arial" panose="020B0604020202020204" pitchFamily="34" charset="0"/>
              </a:rPr>
              <a:t> what we should pray for as we ought, but the Spirit Himself makes intercession for us with groanings </a:t>
            </a:r>
            <a:r>
              <a:rPr lang="en-US" sz="3600" u="sng" dirty="0">
                <a:solidFill>
                  <a:schemeClr val="bg1"/>
                </a:solidFill>
                <a:latin typeface="Arial" panose="020B0604020202020204" pitchFamily="34" charset="0"/>
                <a:cs typeface="Arial" panose="020B0604020202020204" pitchFamily="34" charset="0"/>
              </a:rPr>
              <a:t>which cannot be uttered</a:t>
            </a:r>
            <a:r>
              <a:rPr lang="en-US" sz="3600" dirty="0">
                <a:solidFill>
                  <a:schemeClr val="bg1"/>
                </a:solidFill>
                <a:latin typeface="Arial" panose="020B0604020202020204" pitchFamily="34" charset="0"/>
                <a:cs typeface="Arial" panose="020B0604020202020204" pitchFamily="34" charset="0"/>
              </a:rPr>
              <a:t>. Now He who searches the hearts knows what the mind of the Spirit is, because He makes intercession for the saints according to the will of God.</a:t>
            </a:r>
          </a:p>
        </p:txBody>
      </p:sp>
    </p:spTree>
    <p:extLst>
      <p:ext uri="{BB962C8B-B14F-4D97-AF65-F5344CB8AC3E}">
        <p14:creationId xmlns:p14="http://schemas.microsoft.com/office/powerpoint/2010/main" val="268848335"/>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5FC05-7DD0-3AAA-2083-D296A20BF586}"/>
            </a:ext>
          </a:extLst>
        </p:cNvPr>
        <p:cNvGrpSpPr/>
        <p:nvPr/>
      </p:nvGrpSpPr>
      <p:grpSpPr>
        <a:xfrm>
          <a:off x="0" y="0"/>
          <a:ext cx="0" cy="0"/>
          <a:chOff x="0" y="0"/>
          <a:chExt cx="0" cy="0"/>
        </a:xfrm>
      </p:grpSpPr>
      <p:sp>
        <p:nvSpPr>
          <p:cNvPr id="15363" name="Rectangle 3">
            <a:extLst>
              <a:ext uri="{FF2B5EF4-FFF2-40B4-BE49-F238E27FC236}">
                <a16:creationId xmlns:a16="http://schemas.microsoft.com/office/drawing/2014/main" id="{D6F4D149-67D9-EB63-EA3F-CE6C1CF45BEF}"/>
              </a:ext>
            </a:extLst>
          </p:cNvPr>
          <p:cNvSpPr>
            <a:spLocks noChangeArrowheads="1"/>
          </p:cNvSpPr>
          <p:nvPr/>
        </p:nvSpPr>
        <p:spPr bwMode="auto">
          <a:xfrm>
            <a:off x="674397" y="1043731"/>
            <a:ext cx="10843205" cy="4770537"/>
          </a:xfrm>
          <a:prstGeom prst="rect">
            <a:avLst/>
          </a:prstGeom>
          <a:noFill/>
          <a:ln>
            <a:noFill/>
          </a:ln>
          <a:effectLst/>
        </p:spPr>
        <p:txBody>
          <a:bodyPr wrap="square">
            <a:spAutoFit/>
          </a:bodyPr>
          <a:lstStyle/>
          <a:p>
            <a:pPr>
              <a:defRPr/>
            </a:pPr>
            <a:r>
              <a:rPr lang="en-US" altLang="en-US" sz="3800" dirty="0">
                <a:solidFill>
                  <a:schemeClr val="bg1"/>
                </a:solidFill>
                <a:latin typeface="Arial" panose="020B0604020202020204" pitchFamily="34" charset="0"/>
                <a:cs typeface="Arial" panose="020B0604020202020204" pitchFamily="34" charset="0"/>
              </a:rPr>
              <a:t>Gnostics of the 1</a:t>
            </a:r>
            <a:r>
              <a:rPr lang="en-US" altLang="en-US" sz="3800" baseline="30000" dirty="0">
                <a:solidFill>
                  <a:schemeClr val="bg1"/>
                </a:solidFill>
                <a:latin typeface="Arial" panose="020B0604020202020204" pitchFamily="34" charset="0"/>
                <a:cs typeface="Arial" panose="020B0604020202020204" pitchFamily="34" charset="0"/>
              </a:rPr>
              <a:t>st</a:t>
            </a:r>
            <a:r>
              <a:rPr lang="en-US" altLang="en-US" sz="3800" dirty="0">
                <a:solidFill>
                  <a:schemeClr val="bg1"/>
                </a:solidFill>
                <a:latin typeface="Arial" panose="020B0604020202020204" pitchFamily="34" charset="0"/>
                <a:cs typeface="Arial" panose="020B0604020202020204" pitchFamily="34" charset="0"/>
              </a:rPr>
              <a:t> century considered material existence flawed or evil, and held the principal element of salvation to be direct knowledge of the hidden divinity, attained via mystical or esoteric (for a few with direct knowledge or insights). Many Gnostic texts deal not in concepts of sin and repentance, but with illusion and, in their views of themselves, enlightenment.</a:t>
            </a:r>
          </a:p>
        </p:txBody>
      </p:sp>
    </p:spTree>
    <p:extLst>
      <p:ext uri="{BB962C8B-B14F-4D97-AF65-F5344CB8AC3E}">
        <p14:creationId xmlns:p14="http://schemas.microsoft.com/office/powerpoint/2010/main" val="2994843777"/>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B69301D-BE70-B36E-2AD7-9182E17BC64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F3A7A48-C2A5-CCA7-865C-6740D46052F6}"/>
              </a:ext>
            </a:extLst>
          </p:cNvPr>
          <p:cNvSpPr txBox="1"/>
          <p:nvPr/>
        </p:nvSpPr>
        <p:spPr>
          <a:xfrm>
            <a:off x="868207" y="1720840"/>
            <a:ext cx="10634432" cy="3416320"/>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Isaiah 55:8-9, NKJV</a:t>
            </a:r>
          </a:p>
          <a:p>
            <a:r>
              <a:rPr lang="en-US" sz="3600" dirty="0">
                <a:solidFill>
                  <a:schemeClr val="bg1"/>
                </a:solidFill>
                <a:latin typeface="Arial" panose="020B0604020202020204" pitchFamily="34" charset="0"/>
                <a:cs typeface="Arial" panose="020B0604020202020204" pitchFamily="34" charset="0"/>
              </a:rPr>
              <a:t>“For </a:t>
            </a:r>
            <a:r>
              <a:rPr lang="en-US" sz="3600" u="sng" dirty="0">
                <a:solidFill>
                  <a:schemeClr val="bg1"/>
                </a:solidFill>
                <a:latin typeface="Arial" panose="020B0604020202020204" pitchFamily="34" charset="0"/>
                <a:cs typeface="Arial" panose="020B0604020202020204" pitchFamily="34" charset="0"/>
              </a:rPr>
              <a:t>My thoughts </a:t>
            </a:r>
            <a:r>
              <a:rPr lang="en-US" sz="3600" dirty="0">
                <a:solidFill>
                  <a:schemeClr val="bg1"/>
                </a:solidFill>
                <a:latin typeface="Arial" panose="020B0604020202020204" pitchFamily="34" charset="0"/>
                <a:cs typeface="Arial" panose="020B0604020202020204" pitchFamily="34" charset="0"/>
              </a:rPr>
              <a:t>are not your thoughts, Nor are your ways </a:t>
            </a:r>
            <a:r>
              <a:rPr lang="en-US" sz="3600" u="sng" dirty="0">
                <a:solidFill>
                  <a:schemeClr val="bg1"/>
                </a:solidFill>
                <a:latin typeface="Arial" panose="020B0604020202020204" pitchFamily="34" charset="0"/>
                <a:cs typeface="Arial" panose="020B0604020202020204" pitchFamily="34" charset="0"/>
              </a:rPr>
              <a:t>My ways</a:t>
            </a:r>
            <a:r>
              <a:rPr lang="en-US" sz="3600" dirty="0">
                <a:solidFill>
                  <a:schemeClr val="bg1"/>
                </a:solidFill>
                <a:latin typeface="Arial" panose="020B0604020202020204" pitchFamily="34" charset="0"/>
                <a:cs typeface="Arial" panose="020B0604020202020204" pitchFamily="34" charset="0"/>
              </a:rPr>
              <a:t>,” says the Lord. “For as the heavens are higher than the earth, so are </a:t>
            </a:r>
            <a:r>
              <a:rPr lang="en-US" sz="3600" u="sng" dirty="0">
                <a:solidFill>
                  <a:schemeClr val="bg1"/>
                </a:solidFill>
                <a:latin typeface="Arial" panose="020B0604020202020204" pitchFamily="34" charset="0"/>
                <a:cs typeface="Arial" panose="020B0604020202020204" pitchFamily="34" charset="0"/>
              </a:rPr>
              <a:t>My ways</a:t>
            </a:r>
            <a:r>
              <a:rPr lang="en-US" sz="3600" dirty="0">
                <a:solidFill>
                  <a:schemeClr val="bg1"/>
                </a:solidFill>
                <a:latin typeface="Arial" panose="020B0604020202020204" pitchFamily="34" charset="0"/>
                <a:cs typeface="Arial" panose="020B0604020202020204" pitchFamily="34" charset="0"/>
              </a:rPr>
              <a:t> higher than your ways, And </a:t>
            </a:r>
            <a:r>
              <a:rPr lang="en-US" sz="3600" u="sng" dirty="0">
                <a:solidFill>
                  <a:schemeClr val="bg1"/>
                </a:solidFill>
                <a:latin typeface="Arial" panose="020B0604020202020204" pitchFamily="34" charset="0"/>
                <a:cs typeface="Arial" panose="020B0604020202020204" pitchFamily="34" charset="0"/>
              </a:rPr>
              <a:t>My thoughts</a:t>
            </a:r>
            <a:r>
              <a:rPr lang="en-US" sz="3600" dirty="0">
                <a:solidFill>
                  <a:schemeClr val="bg1"/>
                </a:solidFill>
                <a:latin typeface="Arial" panose="020B0604020202020204" pitchFamily="34" charset="0"/>
                <a:cs typeface="Arial" panose="020B0604020202020204" pitchFamily="34" charset="0"/>
              </a:rPr>
              <a:t> than your thoughts. </a:t>
            </a:r>
          </a:p>
        </p:txBody>
      </p:sp>
    </p:spTree>
    <p:extLst>
      <p:ext uri="{BB962C8B-B14F-4D97-AF65-F5344CB8AC3E}">
        <p14:creationId xmlns:p14="http://schemas.microsoft.com/office/powerpoint/2010/main" val="496116412"/>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F9104A-5783-899B-664F-740FC7A15F6B}"/>
              </a:ext>
            </a:extLst>
          </p:cNvPr>
          <p:cNvSpPr txBox="1"/>
          <p:nvPr/>
        </p:nvSpPr>
        <p:spPr>
          <a:xfrm>
            <a:off x="575102" y="889843"/>
            <a:ext cx="11041796" cy="5078313"/>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1 Corinthians 2:7-12, NKJV</a:t>
            </a:r>
          </a:p>
          <a:p>
            <a:r>
              <a:rPr lang="en-US" sz="3600" dirty="0">
                <a:solidFill>
                  <a:schemeClr val="bg1"/>
                </a:solidFill>
                <a:latin typeface="Arial" panose="020B0604020202020204" pitchFamily="34" charset="0"/>
                <a:cs typeface="Arial" panose="020B0604020202020204" pitchFamily="34" charset="0"/>
              </a:rPr>
              <a:t>7 But we speak the wisdom of God in a </a:t>
            </a:r>
            <a:r>
              <a:rPr lang="en-US" sz="3600" u="sng" dirty="0">
                <a:solidFill>
                  <a:schemeClr val="bg1"/>
                </a:solidFill>
                <a:latin typeface="Arial" panose="020B0604020202020204" pitchFamily="34" charset="0"/>
                <a:cs typeface="Arial" panose="020B0604020202020204" pitchFamily="34" charset="0"/>
              </a:rPr>
              <a:t>mystery</a:t>
            </a:r>
            <a:r>
              <a:rPr lang="en-US" sz="3600" dirty="0">
                <a:solidFill>
                  <a:schemeClr val="bg1"/>
                </a:solidFill>
                <a:latin typeface="Arial" panose="020B0604020202020204" pitchFamily="34" charset="0"/>
                <a:cs typeface="Arial" panose="020B0604020202020204" pitchFamily="34" charset="0"/>
              </a:rPr>
              <a:t>, the hidden wisdom which God ordained before the ages for our glory, 8 which none of the rulers of this age knew; for had they known, they would not have crucified the Lord of glory. 9 But as it is written: “Eye has </a:t>
            </a:r>
            <a:r>
              <a:rPr lang="en-US" sz="3600" u="sng" dirty="0">
                <a:solidFill>
                  <a:schemeClr val="bg1"/>
                </a:solidFill>
                <a:latin typeface="Arial" panose="020B0604020202020204" pitchFamily="34" charset="0"/>
                <a:cs typeface="Arial" panose="020B0604020202020204" pitchFamily="34" charset="0"/>
              </a:rPr>
              <a:t>not seen</a:t>
            </a:r>
            <a:r>
              <a:rPr lang="en-US" sz="3600" dirty="0">
                <a:solidFill>
                  <a:schemeClr val="bg1"/>
                </a:solidFill>
                <a:latin typeface="Arial" panose="020B0604020202020204" pitchFamily="34" charset="0"/>
                <a:cs typeface="Arial" panose="020B0604020202020204" pitchFamily="34" charset="0"/>
              </a:rPr>
              <a:t>, </a:t>
            </a:r>
            <a:r>
              <a:rPr lang="en-US" sz="3600" u="sng" dirty="0">
                <a:solidFill>
                  <a:schemeClr val="bg1"/>
                </a:solidFill>
                <a:latin typeface="Arial" panose="020B0604020202020204" pitchFamily="34" charset="0"/>
                <a:cs typeface="Arial" panose="020B0604020202020204" pitchFamily="34" charset="0"/>
              </a:rPr>
              <a:t>nor ear heard</a:t>
            </a:r>
            <a:r>
              <a:rPr lang="en-US" sz="3600" dirty="0">
                <a:solidFill>
                  <a:schemeClr val="bg1"/>
                </a:solidFill>
                <a:latin typeface="Arial" panose="020B0604020202020204" pitchFamily="34" charset="0"/>
                <a:cs typeface="Arial" panose="020B0604020202020204" pitchFamily="34" charset="0"/>
              </a:rPr>
              <a:t>, Nor have entered </a:t>
            </a:r>
            <a:r>
              <a:rPr lang="en-US" sz="3600" u="sng" dirty="0">
                <a:solidFill>
                  <a:schemeClr val="bg1"/>
                </a:solidFill>
                <a:latin typeface="Arial" panose="020B0604020202020204" pitchFamily="34" charset="0"/>
                <a:cs typeface="Arial" panose="020B0604020202020204" pitchFamily="34" charset="0"/>
              </a:rPr>
              <a:t>into the heart </a:t>
            </a:r>
            <a:r>
              <a:rPr lang="en-US" sz="3600" dirty="0">
                <a:solidFill>
                  <a:schemeClr val="bg1"/>
                </a:solidFill>
                <a:latin typeface="Arial" panose="020B0604020202020204" pitchFamily="34" charset="0"/>
                <a:cs typeface="Arial" panose="020B0604020202020204" pitchFamily="34" charset="0"/>
              </a:rPr>
              <a:t>of man The things which God has prepared for those who love Him.”</a:t>
            </a:r>
          </a:p>
        </p:txBody>
      </p:sp>
    </p:spTree>
    <p:extLst>
      <p:ext uri="{BB962C8B-B14F-4D97-AF65-F5344CB8AC3E}">
        <p14:creationId xmlns:p14="http://schemas.microsoft.com/office/powerpoint/2010/main" val="96998412"/>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C66AA77-C70D-8061-27AA-0D463BB32F2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9EC1D48-F26C-DAB3-9C43-94911BAFC1EC}"/>
              </a:ext>
            </a:extLst>
          </p:cNvPr>
          <p:cNvSpPr txBox="1"/>
          <p:nvPr/>
        </p:nvSpPr>
        <p:spPr>
          <a:xfrm>
            <a:off x="377605" y="889843"/>
            <a:ext cx="11436790" cy="5078313"/>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1 Corinthians 2:7-12, NKJV</a:t>
            </a:r>
          </a:p>
          <a:p>
            <a:r>
              <a:rPr lang="en-US" sz="3600" dirty="0">
                <a:solidFill>
                  <a:schemeClr val="bg1"/>
                </a:solidFill>
                <a:latin typeface="Arial" panose="020B0604020202020204" pitchFamily="34" charset="0"/>
                <a:cs typeface="Arial" panose="020B0604020202020204" pitchFamily="34" charset="0"/>
              </a:rPr>
              <a:t>10 But God </a:t>
            </a:r>
            <a:r>
              <a:rPr lang="en-US" sz="3600" u="sng" dirty="0">
                <a:solidFill>
                  <a:schemeClr val="bg1"/>
                </a:solidFill>
                <a:latin typeface="Arial" panose="020B0604020202020204" pitchFamily="34" charset="0"/>
                <a:cs typeface="Arial" panose="020B0604020202020204" pitchFamily="34" charset="0"/>
              </a:rPr>
              <a:t>has revealed</a:t>
            </a:r>
            <a:r>
              <a:rPr lang="en-US" sz="3600" dirty="0">
                <a:solidFill>
                  <a:schemeClr val="bg1"/>
                </a:solidFill>
                <a:latin typeface="Arial" panose="020B0604020202020204" pitchFamily="34" charset="0"/>
                <a:cs typeface="Arial" panose="020B0604020202020204" pitchFamily="34" charset="0"/>
              </a:rPr>
              <a:t> them to us </a:t>
            </a:r>
            <a:r>
              <a:rPr lang="en-US" sz="3600" u="sng" dirty="0">
                <a:solidFill>
                  <a:schemeClr val="bg1"/>
                </a:solidFill>
                <a:latin typeface="Arial" panose="020B0604020202020204" pitchFamily="34" charset="0"/>
                <a:cs typeface="Arial" panose="020B0604020202020204" pitchFamily="34" charset="0"/>
              </a:rPr>
              <a:t>through His Spirit</a:t>
            </a:r>
            <a:r>
              <a:rPr lang="en-US" sz="3600" dirty="0">
                <a:solidFill>
                  <a:schemeClr val="bg1"/>
                </a:solidFill>
                <a:latin typeface="Arial" panose="020B0604020202020204" pitchFamily="34" charset="0"/>
                <a:cs typeface="Arial" panose="020B0604020202020204" pitchFamily="34" charset="0"/>
              </a:rPr>
              <a:t>. For the Spirit searches all things, yes, the deep things of God. 11 For what man knows the things of a man except the spirit of the man which is in him? Even so no one knows the things of God except the </a:t>
            </a:r>
            <a:r>
              <a:rPr lang="en-US" sz="3600" u="sng" dirty="0">
                <a:solidFill>
                  <a:schemeClr val="bg1"/>
                </a:solidFill>
                <a:latin typeface="Arial" panose="020B0604020202020204" pitchFamily="34" charset="0"/>
                <a:cs typeface="Arial" panose="020B0604020202020204" pitchFamily="34" charset="0"/>
              </a:rPr>
              <a:t>Spirit of God</a:t>
            </a:r>
            <a:r>
              <a:rPr lang="en-US" sz="3600" dirty="0">
                <a:solidFill>
                  <a:schemeClr val="bg1"/>
                </a:solidFill>
                <a:latin typeface="Arial" panose="020B0604020202020204" pitchFamily="34" charset="0"/>
                <a:cs typeface="Arial" panose="020B0604020202020204" pitchFamily="34" charset="0"/>
              </a:rPr>
              <a:t>. 12 Now we have received, not the spirit of the world, but the Spirit who is from God, that </a:t>
            </a:r>
            <a:r>
              <a:rPr lang="en-US" sz="3600" u="sng" dirty="0">
                <a:solidFill>
                  <a:schemeClr val="bg1"/>
                </a:solidFill>
                <a:latin typeface="Arial" panose="020B0604020202020204" pitchFamily="34" charset="0"/>
                <a:cs typeface="Arial" panose="020B0604020202020204" pitchFamily="34" charset="0"/>
              </a:rPr>
              <a:t>we might know the things that have been freely given to us by God.</a:t>
            </a:r>
          </a:p>
        </p:txBody>
      </p:sp>
    </p:spTree>
    <p:extLst>
      <p:ext uri="{BB962C8B-B14F-4D97-AF65-F5344CB8AC3E}">
        <p14:creationId xmlns:p14="http://schemas.microsoft.com/office/powerpoint/2010/main" val="1640925465"/>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4A80D-00C4-50C9-CE31-CC07BB996CB8}"/>
            </a:ext>
          </a:extLst>
        </p:cNvPr>
        <p:cNvGrpSpPr/>
        <p:nvPr/>
      </p:nvGrpSpPr>
      <p:grpSpPr>
        <a:xfrm>
          <a:off x="0" y="0"/>
          <a:ext cx="0" cy="0"/>
          <a:chOff x="0" y="0"/>
          <a:chExt cx="0" cy="0"/>
        </a:xfrm>
      </p:grpSpPr>
      <p:sp>
        <p:nvSpPr>
          <p:cNvPr id="15363" name="Rectangle 3">
            <a:extLst>
              <a:ext uri="{FF2B5EF4-FFF2-40B4-BE49-F238E27FC236}">
                <a16:creationId xmlns:a16="http://schemas.microsoft.com/office/drawing/2014/main" id="{0E9584E0-FE45-09BC-C61B-7F489F1E9735}"/>
              </a:ext>
            </a:extLst>
          </p:cNvPr>
          <p:cNvSpPr>
            <a:spLocks noChangeArrowheads="1"/>
          </p:cNvSpPr>
          <p:nvPr/>
        </p:nvSpPr>
        <p:spPr bwMode="auto">
          <a:xfrm>
            <a:off x="766241" y="2560447"/>
            <a:ext cx="10112586" cy="1569660"/>
          </a:xfrm>
          <a:prstGeom prst="rect">
            <a:avLst/>
          </a:prstGeom>
          <a:noFill/>
          <a:ln>
            <a:noFill/>
          </a:ln>
          <a:effectLst/>
        </p:spPr>
        <p:txBody>
          <a:bodyPr wrap="square">
            <a:spAutoFit/>
          </a:bodyPr>
          <a:lstStyle/>
          <a:p>
            <a:pPr>
              <a:defRPr/>
            </a:pPr>
            <a:r>
              <a:rPr lang="en-US" altLang="en-US" sz="48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Everything</a:t>
            </a:r>
            <a:r>
              <a:rPr lang="en-US" altLang="en-US"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we know about the Holy Spirit comes from </a:t>
            </a:r>
            <a:r>
              <a:rPr lang="en-US" altLang="en-US" sz="48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scripture</a:t>
            </a:r>
            <a:r>
              <a:rPr lang="en-US" altLang="en-US"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00489127"/>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3AED21-F2E8-D6B9-FF34-D562E949961D}"/>
              </a:ext>
            </a:extLst>
          </p:cNvPr>
          <p:cNvSpPr txBox="1"/>
          <p:nvPr/>
        </p:nvSpPr>
        <p:spPr>
          <a:xfrm>
            <a:off x="683795" y="2921168"/>
            <a:ext cx="10824409" cy="923330"/>
          </a:xfrm>
          <a:prstGeom prst="rect">
            <a:avLst/>
          </a:prstGeom>
          <a:noFill/>
        </p:spPr>
        <p:txBody>
          <a:bodyPr wrap="square">
            <a:spAutoFit/>
          </a:bodyPr>
          <a:lstStyle/>
          <a:p>
            <a:pPr>
              <a:defRPr/>
            </a:pPr>
            <a:r>
              <a:rPr lang="en-US" sz="48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this series, we will discuss…</a:t>
            </a:r>
          </a:p>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0354057"/>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A7C246F-A886-7337-4375-A4EDF411A288}"/>
            </a:ext>
          </a:extLst>
        </p:cNvPr>
        <p:cNvGrpSpPr/>
        <p:nvPr/>
      </p:nvGrpSpPr>
      <p:grpSpPr>
        <a:xfrm>
          <a:off x="0" y="0"/>
          <a:ext cx="0" cy="0"/>
          <a:chOff x="0" y="0"/>
          <a:chExt cx="0" cy="0"/>
        </a:xfrm>
      </p:grpSpPr>
      <p:sp>
        <p:nvSpPr>
          <p:cNvPr id="15363" name="Rectangle 3">
            <a:extLst>
              <a:ext uri="{FF2B5EF4-FFF2-40B4-BE49-F238E27FC236}">
                <a16:creationId xmlns:a16="http://schemas.microsoft.com/office/drawing/2014/main" id="{5DA7C428-68AF-C93F-7A57-35F7F065A6E1}"/>
              </a:ext>
            </a:extLst>
          </p:cNvPr>
          <p:cNvSpPr>
            <a:spLocks noGrp="1" noChangeArrowheads="1"/>
          </p:cNvSpPr>
          <p:nvPr>
            <p:ph type="body" idx="1"/>
          </p:nvPr>
        </p:nvSpPr>
        <p:spPr>
          <a:xfrm>
            <a:off x="317249" y="215979"/>
            <a:ext cx="11267792" cy="6426042"/>
          </a:xfrm>
        </p:spPr>
        <p:txBody>
          <a:bodyPr>
            <a:noAutofit/>
          </a:bodyPr>
          <a:lstStyle/>
          <a:p>
            <a:pPr>
              <a:buFont typeface="Wingdings" panose="05000000000000000000" pitchFamily="2" charset="2"/>
              <a:buChar char="ü"/>
              <a:defRPr/>
            </a:pPr>
            <a:r>
              <a:rPr lang="en-US" altLang="en-US" sz="44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Why</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we need lessons about the Spirit</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What the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purpose</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of the Spirit Is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NOT</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What the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purpose</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of the Spirit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IS</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The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identity</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of the Holy Spirit</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The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work</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of the Spirit /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OT</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to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NT</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How the Spirit was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given</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received</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What is and proper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use</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of the Spirit’s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gifts</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Qualifications</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to receive miraculous gifts</a:t>
            </a:r>
          </a:p>
          <a:p>
            <a:pPr>
              <a:buFont typeface="Wingdings" panose="05000000000000000000" pitchFamily="2" charset="2"/>
              <a:buChar char="ü"/>
              <a:defRPr/>
            </a:pP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How</a:t>
            </a:r>
            <a:r>
              <a:rPr lang="en-US" altLang="en-US" sz="4200"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 we have the Spirit </a:t>
            </a:r>
            <a:r>
              <a:rPr lang="en-US" altLang="en-US" sz="4200" u="sng" dirty="0">
                <a:solidFill>
                  <a:schemeClr val="bg1"/>
                </a:solidFill>
                <a:effectLst>
                  <a:outerShdw blurRad="38100" dist="38100" dir="2700000" algn="tl">
                    <a:srgbClr val="000000">
                      <a:alpha val="43137"/>
                    </a:srgbClr>
                  </a:outerShdw>
                </a:effectLst>
                <a:latin typeface="Arial" panose="020B0604020202020204" pitchFamily="34" charset="0"/>
                <a:ea typeface="Tahoma" panose="020B0604030504040204" pitchFamily="34" charset="0"/>
                <a:cs typeface="Arial" panose="020B0604020202020204" pitchFamily="34" charset="0"/>
              </a:rPr>
              <a:t>today</a:t>
            </a:r>
          </a:p>
        </p:txBody>
      </p:sp>
    </p:spTree>
    <p:extLst>
      <p:ext uri="{BB962C8B-B14F-4D97-AF65-F5344CB8AC3E}">
        <p14:creationId xmlns:p14="http://schemas.microsoft.com/office/powerpoint/2010/main" val="2837113247"/>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book&#10;&#10;AI-generated content may be incorrect.">
            <a:extLst>
              <a:ext uri="{FF2B5EF4-FFF2-40B4-BE49-F238E27FC236}">
                <a16:creationId xmlns:a16="http://schemas.microsoft.com/office/drawing/2014/main" id="{C26BBB1B-DBD8-7512-0075-A41ABB0183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76775108"/>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3A22AE6-E6B4-2C88-33DD-2EEEFFC8599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CA4CBF1-A3BC-53AD-2C3E-D83EF3EC7982}"/>
              </a:ext>
            </a:extLst>
          </p:cNvPr>
          <p:cNvSpPr txBox="1"/>
          <p:nvPr/>
        </p:nvSpPr>
        <p:spPr>
          <a:xfrm>
            <a:off x="624313" y="2397948"/>
            <a:ext cx="11165564" cy="2062103"/>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In 1967, brother Dudley Ross Spears wrote in a series of articles for the Guardian of Truth about concerns over Holy Spirit teachings that were plaguing liberal churches who had recently given in to institutionalism. He writes….</a:t>
            </a:r>
          </a:p>
        </p:txBody>
      </p:sp>
    </p:spTree>
    <p:extLst>
      <p:ext uri="{BB962C8B-B14F-4D97-AF65-F5344CB8AC3E}">
        <p14:creationId xmlns:p14="http://schemas.microsoft.com/office/powerpoint/2010/main" val="409044028"/>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7142B6-86F8-44B1-3DFC-D6C363910D88}"/>
              </a:ext>
            </a:extLst>
          </p:cNvPr>
          <p:cNvSpPr txBox="1"/>
          <p:nvPr/>
        </p:nvSpPr>
        <p:spPr>
          <a:xfrm>
            <a:off x="526278" y="705177"/>
            <a:ext cx="11139443" cy="5447645"/>
          </a:xfrm>
          <a:prstGeom prst="rect">
            <a:avLst/>
          </a:prstGeom>
          <a:noFill/>
        </p:spPr>
        <p:txBody>
          <a:bodyPr wrap="square">
            <a:spAutoFit/>
          </a:bodyPr>
          <a:lstStyle/>
          <a:p>
            <a:pPr>
              <a:defRPr/>
            </a:pPr>
            <a:r>
              <a:rPr lang="en-US" sz="3600" b="1" dirty="0">
                <a:solidFill>
                  <a:srgbClr val="FFFFCC"/>
                </a:solidFill>
              </a:rPr>
              <a:t>Acts 2:16-17</a:t>
            </a:r>
            <a:r>
              <a:rPr lang="en-US" sz="3600" dirty="0">
                <a:solidFill>
                  <a:srgbClr val="FFFFCC"/>
                </a:solidFill>
              </a:rPr>
              <a:t>,  </a:t>
            </a:r>
            <a:r>
              <a:rPr lang="en-US" sz="3600" dirty="0">
                <a:solidFill>
                  <a:schemeClr val="bg1"/>
                </a:solidFill>
              </a:rPr>
              <a:t>“But this is what was spoken by the prophet Joel: ‘And it shall come to pass in the last days, says God, That </a:t>
            </a:r>
            <a:r>
              <a:rPr lang="en-US" sz="3600" u="sng" dirty="0">
                <a:solidFill>
                  <a:schemeClr val="bg1"/>
                </a:solidFill>
              </a:rPr>
              <a:t>I will pour out of My Spirit on all flesh</a:t>
            </a:r>
            <a:r>
              <a:rPr lang="en-US" sz="3600" dirty="0">
                <a:solidFill>
                  <a:schemeClr val="bg1"/>
                </a:solidFill>
              </a:rPr>
              <a:t>;</a:t>
            </a:r>
          </a:p>
          <a:p>
            <a:pPr>
              <a:defRPr/>
            </a:pPr>
            <a:endParaRPr lang="en-US" sz="2400" dirty="0">
              <a:solidFill>
                <a:schemeClr val="bg1"/>
              </a:solidFill>
            </a:endParaRPr>
          </a:p>
          <a:p>
            <a:pPr>
              <a:defRPr/>
            </a:pPr>
            <a:r>
              <a:rPr lang="en-US" sz="3600" b="1" dirty="0">
                <a:solidFill>
                  <a:srgbClr val="FFFFCC"/>
                </a:solidFill>
              </a:rPr>
              <a:t>Acts 2:32-33</a:t>
            </a:r>
            <a:r>
              <a:rPr lang="en-US" sz="3600" b="1" dirty="0">
                <a:solidFill>
                  <a:schemeClr val="bg1"/>
                </a:solidFill>
              </a:rPr>
              <a:t>, </a:t>
            </a:r>
            <a:r>
              <a:rPr lang="en-US" sz="3600" dirty="0">
                <a:solidFill>
                  <a:schemeClr val="bg1"/>
                </a:solidFill>
              </a:rPr>
              <a:t>This Jesus God has raised up, of which we are all witnesses. 33 Therefore being exalted to the right hand of God, and having received from the Father the </a:t>
            </a:r>
            <a:r>
              <a:rPr lang="en-US" sz="3600" u="sng" dirty="0">
                <a:solidFill>
                  <a:schemeClr val="bg1"/>
                </a:solidFill>
              </a:rPr>
              <a:t>promise of the Holy Spirit, He poured out this which you now see and hear</a:t>
            </a:r>
            <a:r>
              <a:rPr lang="en-US" sz="3600" dirty="0">
                <a:solidFill>
                  <a:schemeClr val="bg1"/>
                </a:solidFill>
              </a:rPr>
              <a:t>.”</a:t>
            </a:r>
          </a:p>
        </p:txBody>
      </p:sp>
    </p:spTree>
    <p:extLst>
      <p:ext uri="{BB962C8B-B14F-4D97-AF65-F5344CB8AC3E}">
        <p14:creationId xmlns:p14="http://schemas.microsoft.com/office/powerpoint/2010/main" val="491476009"/>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D522680-05E1-8B44-2862-33E7ED9AA0D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339E199-0004-743D-46C3-6AED85B1D1B9}"/>
              </a:ext>
            </a:extLst>
          </p:cNvPr>
          <p:cNvSpPr txBox="1"/>
          <p:nvPr/>
        </p:nvSpPr>
        <p:spPr>
          <a:xfrm>
            <a:off x="470488" y="674400"/>
            <a:ext cx="11416711" cy="5509200"/>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“How true are the words of Paul, "there must also be heresies among you that they which are approved may be made manifest" (I Cor. 11:19). The battle within the church that has raged for the past two decades over institutionalism has, with a few exceptions, become a stabilized fight with the lines drawn and held. Now, within the ranks of those who have swallowed the institutional package and concept, there has arisen another issue that threatens to divide that segment of the brotherhood. The liberal group is presently plagued with trouble over the Holy Spirit and His work among Christians today.”</a:t>
            </a:r>
          </a:p>
        </p:txBody>
      </p:sp>
    </p:spTree>
    <p:extLst>
      <p:ext uri="{BB962C8B-B14F-4D97-AF65-F5344CB8AC3E}">
        <p14:creationId xmlns:p14="http://schemas.microsoft.com/office/powerpoint/2010/main" val="430666629"/>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27A0779-32BD-1802-E670-FDBA81E84CF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1144403-E977-972A-6AFC-A454A4F5C23A}"/>
              </a:ext>
            </a:extLst>
          </p:cNvPr>
          <p:cNvSpPr txBox="1"/>
          <p:nvPr/>
        </p:nvSpPr>
        <p:spPr>
          <a:xfrm>
            <a:off x="327622" y="674400"/>
            <a:ext cx="11536755" cy="5509200"/>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“The seriousness of the controversy may be judged by the evaluations made by those directly involved. Those who seem the most concerned over the serious consequences of this issue are the older preachers and writers among brethren. A. G. Hobbs is reported to have said of the issue that it will make the one through which we have just passed (institutional) look like a "splinter." Reuel Lemmons, editor of the Firm Foundation, evaluates the problem in the following words: "The weird views among some brethren regarding supernatural guidance and manifestations are all based upon this erroneous concept of the Spirit's indwelling" (F. F. Vol. 83, No. 46).” </a:t>
            </a:r>
          </a:p>
        </p:txBody>
      </p:sp>
    </p:spTree>
    <p:extLst>
      <p:ext uri="{BB962C8B-B14F-4D97-AF65-F5344CB8AC3E}">
        <p14:creationId xmlns:p14="http://schemas.microsoft.com/office/powerpoint/2010/main" val="3327233868"/>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5E8DBFA-4A58-7280-AEFB-EE2A283C588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CA81F21-60FD-5550-C4B9-D1A4011F928C}"/>
              </a:ext>
            </a:extLst>
          </p:cNvPr>
          <p:cNvSpPr txBox="1"/>
          <p:nvPr/>
        </p:nvSpPr>
        <p:spPr>
          <a:xfrm>
            <a:off x="449844" y="920621"/>
            <a:ext cx="11292312" cy="5016758"/>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“Foy E. Wallace, Jr., who now expresses himself through the Firm Foundation, has written a series of long articles on the question and his evaluation of the serious implications of the problem are expressed like this, by him: "It appears that a combination of professors and young evangelists. with the aid of numerous printed mediums, have formed a confederation to stampede the brotherhood and take over the church for a Holy Spirit Movement, similar to and equal to the millennial movement, and as theoretically wrong. It is in fact a doctrinal defection." (Ibid Vol. 84. No. 9)”</a:t>
            </a:r>
          </a:p>
        </p:txBody>
      </p:sp>
    </p:spTree>
    <p:extLst>
      <p:ext uri="{BB962C8B-B14F-4D97-AF65-F5344CB8AC3E}">
        <p14:creationId xmlns:p14="http://schemas.microsoft.com/office/powerpoint/2010/main" val="318740523"/>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638AD3D-7673-D833-C1B2-C3943C69026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EC76F53-8DAE-47EB-B5F4-EE36EC3F7376}"/>
              </a:ext>
            </a:extLst>
          </p:cNvPr>
          <p:cNvSpPr txBox="1"/>
          <p:nvPr/>
        </p:nvSpPr>
        <p:spPr>
          <a:xfrm>
            <a:off x="418062" y="674400"/>
            <a:ext cx="11355875" cy="5509200"/>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“Others, from different quarters, have taken it upon themselves to put brakes on this "new Holy Spirit Movement," and so the Editor of the Gospel Advocate has assigned the task to Guy N. Woods (arch-institutionalist and staff-writer) and a series of articles appeared in the G. A. The editor, B.C. Goodpasture, says of the issue and its import, "There has been, and is, a great deal of misunderstanding concerning the Spirit and his work. Some erroneous ideas concerning the Spirit have been accepted by some of our brethren in different parts of the country. Some have been drinking at the fountains of denominational error" (G. A., Vol. 108, No. 19).”</a:t>
            </a:r>
          </a:p>
        </p:txBody>
      </p:sp>
    </p:spTree>
    <p:extLst>
      <p:ext uri="{BB962C8B-B14F-4D97-AF65-F5344CB8AC3E}">
        <p14:creationId xmlns:p14="http://schemas.microsoft.com/office/powerpoint/2010/main" val="2081014069"/>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5E0A8B1-1BEA-83C5-ED81-DB062BB0B98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DD8CEF7-2C72-A9BF-E46E-5E8377ECCCF4}"/>
              </a:ext>
            </a:extLst>
          </p:cNvPr>
          <p:cNvSpPr txBox="1"/>
          <p:nvPr/>
        </p:nvSpPr>
        <p:spPr>
          <a:xfrm>
            <a:off x="479261" y="1166842"/>
            <a:ext cx="11233478" cy="4524315"/>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“As one views the controversy among the liberals it seems very clear that the older preachers who have faced the battle with Calvinists and have tested their teaching in the crucible of controversy are the ones who stand opposed (dare we call it "anti"?) to the younger set of preachers. Brother Jimmy Allen is a very outspoken advocate of the "separate from the word indwelling of the Holy Spirit." ….. Allen is on record with the following statement, made at a "Herald of Truth Workshop" some time ago….”</a:t>
            </a:r>
          </a:p>
        </p:txBody>
      </p:sp>
    </p:spTree>
    <p:extLst>
      <p:ext uri="{BB962C8B-B14F-4D97-AF65-F5344CB8AC3E}">
        <p14:creationId xmlns:p14="http://schemas.microsoft.com/office/powerpoint/2010/main" val="1939004437"/>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10EFFEC-4B4F-9423-5B80-4C0F9B836B6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AFC6AC9-3848-0435-5785-D3E3C2F40C55}"/>
              </a:ext>
            </a:extLst>
          </p:cNvPr>
          <p:cNvSpPr txBox="1"/>
          <p:nvPr/>
        </p:nvSpPr>
        <p:spPr>
          <a:xfrm>
            <a:off x="465715" y="1166842"/>
            <a:ext cx="11260570" cy="4524315"/>
          </a:xfrm>
          <a:prstGeom prst="rect">
            <a:avLst/>
          </a:prstGeom>
          <a:noFill/>
        </p:spPr>
        <p:txBody>
          <a:bodyPr wrap="square">
            <a:spAutoFit/>
          </a:bodyPr>
          <a:lstStyle/>
          <a:p>
            <a:r>
              <a:rPr lang="en-US" sz="2800" dirty="0">
                <a:solidFill>
                  <a:schemeClr val="bg1"/>
                </a:solidFill>
                <a:latin typeface="Arial" panose="020B0604020202020204" pitchFamily="34" charset="0"/>
                <a:cs typeface="Arial" panose="020B0604020202020204" pitchFamily="34" charset="0"/>
              </a:rPr>
              <a:t>(quoting Jimmy Allen)</a:t>
            </a:r>
            <a:r>
              <a:rPr lang="en-US" sz="3200" dirty="0">
                <a:solidFill>
                  <a:schemeClr val="bg1"/>
                </a:solidFill>
                <a:latin typeface="Arial" panose="020B0604020202020204" pitchFamily="34" charset="0"/>
                <a:cs typeface="Arial" panose="020B0604020202020204" pitchFamily="34" charset="0"/>
              </a:rPr>
              <a:t>…."And Paul said, 'By one spirit are we all baptized into one body.' Now that may mean the spirit operating through the scriptures leads people to be baptized. But it may mean the spirit operating in God's people leads others to be baptized. And the latter interpretation certainly is scriptural. It is not a violation of the teachings of the Bible. I am saying that God has chosen us through whom to reveal Himself to others; and if we want other people to know God they are going to have to know something about us."</a:t>
            </a:r>
          </a:p>
        </p:txBody>
      </p:sp>
    </p:spTree>
    <p:extLst>
      <p:ext uri="{BB962C8B-B14F-4D97-AF65-F5344CB8AC3E}">
        <p14:creationId xmlns:p14="http://schemas.microsoft.com/office/powerpoint/2010/main" val="3946363201"/>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B670F70-C96D-DB9B-338E-5F76EBD1B3A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849FE8E-69AB-29A7-451E-0B6AA26202F3}"/>
              </a:ext>
            </a:extLst>
          </p:cNvPr>
          <p:cNvSpPr txBox="1"/>
          <p:nvPr/>
        </p:nvSpPr>
        <p:spPr>
          <a:xfrm>
            <a:off x="232990" y="158874"/>
            <a:ext cx="11726020" cy="6540252"/>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“It is not the purpose of this article to go into the implications of such unscriptural statements, but I must digress from my purpose momentarily to inject just here the thought that Allen evidences his lack of knowledge of Biblical teaching and respect for what he must know is truth. There is but one way to know God - through the revealed word. I speak of the knowledge of God's mind and will. If the Spirit "through us," or "operating in God's people leads" today, and if knowledge of God may come as God "reveals himself to others through us," then we equate ourselves with the Apostles and arrogate to ourselves apostolic authority. In the New Testament times such were called "liars" (Rev. 2:2).”</a:t>
            </a:r>
          </a:p>
          <a:p>
            <a:endParaRPr lang="en-US" sz="11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Truth Magazine, XI: 8, pp. 15-17, May 1967</a:t>
            </a:r>
          </a:p>
        </p:txBody>
      </p:sp>
    </p:spTree>
    <p:extLst>
      <p:ext uri="{BB962C8B-B14F-4D97-AF65-F5344CB8AC3E}">
        <p14:creationId xmlns:p14="http://schemas.microsoft.com/office/powerpoint/2010/main" val="1884764984"/>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4C49921-57E9-86C3-83F1-53E5E1BC57C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7D70D62-536C-6B8C-518E-0BB4104A8457}"/>
              </a:ext>
            </a:extLst>
          </p:cNvPr>
          <p:cNvSpPr txBox="1"/>
          <p:nvPr/>
        </p:nvSpPr>
        <p:spPr>
          <a:xfrm>
            <a:off x="772028" y="705177"/>
            <a:ext cx="10647943" cy="5447645"/>
          </a:xfrm>
          <a:prstGeom prst="rect">
            <a:avLst/>
          </a:prstGeom>
          <a:noFill/>
        </p:spPr>
        <p:txBody>
          <a:bodyPr wrap="square">
            <a:spAutoFit/>
          </a:bodyPr>
          <a:lstStyle/>
          <a:p>
            <a:r>
              <a:rPr lang="en-US" sz="3300" dirty="0">
                <a:solidFill>
                  <a:schemeClr val="bg1"/>
                </a:solidFill>
                <a:latin typeface="Arial" panose="020B0604020202020204" pitchFamily="34" charset="0"/>
                <a:cs typeface="Arial" panose="020B0604020202020204" pitchFamily="34" charset="0"/>
              </a:rPr>
              <a:t>Division amidst the liberal-minded, who had already divided from the church to pursue institutionalism, social gospel practices, congregational cooperation, etc., is a cautionary sign to warn of the short fall that leads to division over matters of salvation.</a:t>
            </a:r>
          </a:p>
          <a:p>
            <a:endParaRPr lang="en-US" dirty="0">
              <a:solidFill>
                <a:schemeClr val="bg1"/>
              </a:solidFill>
              <a:latin typeface="Arial" panose="020B0604020202020204" pitchFamily="34" charset="0"/>
              <a:cs typeface="Arial" panose="020B0604020202020204" pitchFamily="34" charset="0"/>
            </a:endParaRPr>
          </a:p>
          <a:p>
            <a:r>
              <a:rPr lang="en-US" sz="3300" dirty="0">
                <a:solidFill>
                  <a:schemeClr val="bg1"/>
                </a:solidFill>
                <a:latin typeface="Arial" panose="020B0604020202020204" pitchFamily="34" charset="0"/>
                <a:cs typeface="Arial" panose="020B0604020202020204" pitchFamily="34" charset="0"/>
              </a:rPr>
              <a:t>Why then, would brethren today dabble in the same misrepresentation of claims that the Holy Spirit acts separately from the Word? Will they not learn from the divisions of recent history? Once again, a new generation treads dangerous waters. -ck</a:t>
            </a:r>
          </a:p>
        </p:txBody>
      </p:sp>
    </p:spTree>
    <p:extLst>
      <p:ext uri="{BB962C8B-B14F-4D97-AF65-F5344CB8AC3E}">
        <p14:creationId xmlns:p14="http://schemas.microsoft.com/office/powerpoint/2010/main" val="1484500114"/>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68C0B6E-75DD-1F99-024D-B6999B0BDD7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DD12EC8-4D5D-8428-83E0-E0A8C040D458}"/>
              </a:ext>
            </a:extLst>
          </p:cNvPr>
          <p:cNvSpPr txBox="1"/>
          <p:nvPr/>
        </p:nvSpPr>
        <p:spPr>
          <a:xfrm>
            <a:off x="664439" y="2413337"/>
            <a:ext cx="10824409" cy="2031325"/>
          </a:xfrm>
          <a:prstGeom prst="rect">
            <a:avLst/>
          </a:prstGeom>
          <a:noFill/>
        </p:spPr>
        <p:txBody>
          <a:bodyPr wrap="square">
            <a:spAutoFit/>
          </a:bodyPr>
          <a:lstStyle/>
          <a:p>
            <a:pPr>
              <a:defRPr/>
            </a:pPr>
            <a:r>
              <a:rPr lang="en-US" sz="60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Why Do We Still Need Lessons About The Holy Spirit?</a:t>
            </a:r>
          </a:p>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9552656"/>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5A0FB3C-87DF-371C-2A2D-7DF90A5476E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A499BA7-D0BB-207A-FB8E-CDEF647A141C}"/>
              </a:ext>
            </a:extLst>
          </p:cNvPr>
          <p:cNvSpPr txBox="1"/>
          <p:nvPr/>
        </p:nvSpPr>
        <p:spPr>
          <a:xfrm>
            <a:off x="411685" y="251207"/>
            <a:ext cx="11368630" cy="6355586"/>
          </a:xfrm>
          <a:prstGeom prst="rect">
            <a:avLst/>
          </a:prstGeom>
          <a:noFill/>
        </p:spPr>
        <p:txBody>
          <a:bodyPr wrap="square">
            <a:spAutoFit/>
          </a:bodyPr>
          <a:lstStyle/>
          <a:p>
            <a:pPr marL="742950" indent="-742950">
              <a:buFont typeface="+mj-lt"/>
              <a:buAutoNum type="arabicPeriod"/>
              <a:defRPr/>
            </a:pPr>
            <a:r>
              <a:rPr lang="en-US" sz="37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Holy Spirit revealed the word to be taught and written by men.</a:t>
            </a:r>
          </a:p>
          <a:p>
            <a:pPr marL="742950" indent="-742950">
              <a:buFontTx/>
              <a:buAutoNum type="arabicPeriod"/>
              <a:defRPr/>
            </a:pPr>
            <a:r>
              <a:rPr lang="en-US" sz="37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Men have led people astray with false teachings the Spirit never revealed. </a:t>
            </a:r>
          </a:p>
          <a:p>
            <a:pPr marL="742950" indent="-742950">
              <a:buFontTx/>
              <a:buAutoNum type="arabicPeriod"/>
              <a:defRPr/>
            </a:pPr>
            <a:r>
              <a:rPr lang="en-US" sz="37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Many false religions were begun because of claims that God / HS / Angel / Jesus spoke directly to them.</a:t>
            </a:r>
          </a:p>
          <a:p>
            <a:pPr marL="742950" indent="-742950">
              <a:buFontTx/>
              <a:buAutoNum type="arabicPeriod"/>
              <a:defRPr/>
            </a:pPr>
            <a:r>
              <a:rPr lang="en-US" sz="37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Some claim that revelation is not complete.</a:t>
            </a:r>
          </a:p>
          <a:p>
            <a:pPr marL="742950" indent="-742950">
              <a:buFontTx/>
              <a:buAutoNum type="arabicPeriod"/>
              <a:defRPr/>
            </a:pPr>
            <a:r>
              <a:rPr lang="en-US" sz="37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Some Christians today are so determined for God to guide them apart from His word, they claim a partial-type of “indwelling” of the Spirit.</a:t>
            </a:r>
          </a:p>
        </p:txBody>
      </p:sp>
    </p:spTree>
    <p:extLst>
      <p:ext uri="{BB962C8B-B14F-4D97-AF65-F5344CB8AC3E}">
        <p14:creationId xmlns:p14="http://schemas.microsoft.com/office/powerpoint/2010/main" val="673923670"/>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15A60-7130-06B1-4236-1B2E5E29A00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04C8657-5D5F-54AC-1CC5-BFF4E6C73859}"/>
              </a:ext>
            </a:extLst>
          </p:cNvPr>
          <p:cNvSpPr txBox="1"/>
          <p:nvPr/>
        </p:nvSpPr>
        <p:spPr>
          <a:xfrm>
            <a:off x="662299" y="1720840"/>
            <a:ext cx="10867402" cy="3416320"/>
          </a:xfrm>
          <a:prstGeom prst="rect">
            <a:avLst/>
          </a:prstGeom>
          <a:noFill/>
        </p:spPr>
        <p:txBody>
          <a:bodyPr wrap="square">
            <a:spAutoFit/>
          </a:bodyPr>
          <a:lstStyle/>
          <a:p>
            <a:pPr>
              <a:defRPr/>
            </a:pPr>
            <a:r>
              <a:rPr lang="en-US" sz="3600" b="1" dirty="0">
                <a:solidFill>
                  <a:srgbClr val="FFFFCC"/>
                </a:solidFill>
              </a:rPr>
              <a:t>Acts 2:38-39</a:t>
            </a:r>
            <a:r>
              <a:rPr lang="en-US" sz="3600" dirty="0">
                <a:solidFill>
                  <a:schemeClr val="bg1"/>
                </a:solidFill>
              </a:rPr>
              <a:t>, “Then Peter said to them, “Repent, and let every one of you be baptized in the name of Jesus Christ for the remission of sins; and </a:t>
            </a:r>
            <a:r>
              <a:rPr lang="en-US" sz="3600" u="sng" dirty="0">
                <a:solidFill>
                  <a:schemeClr val="bg1"/>
                </a:solidFill>
              </a:rPr>
              <a:t>you shall receive the gift of the Holy Spirit</a:t>
            </a:r>
            <a:r>
              <a:rPr lang="en-US" sz="3600" dirty="0">
                <a:solidFill>
                  <a:schemeClr val="bg1"/>
                </a:solidFill>
              </a:rPr>
              <a:t>. For the promise is to you and to your children, and to all who are afar off, as many as the Lord our God will call.”</a:t>
            </a:r>
          </a:p>
        </p:txBody>
      </p:sp>
    </p:spTree>
    <p:extLst>
      <p:ext uri="{BB962C8B-B14F-4D97-AF65-F5344CB8AC3E}">
        <p14:creationId xmlns:p14="http://schemas.microsoft.com/office/powerpoint/2010/main" val="3579932417"/>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4F3AF78-9BD6-F40F-155E-0F01AACD78B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927C736-82CA-F6CE-43B6-77E7C1E6BB83}"/>
              </a:ext>
            </a:extLst>
          </p:cNvPr>
          <p:cNvSpPr txBox="1"/>
          <p:nvPr/>
        </p:nvSpPr>
        <p:spPr>
          <a:xfrm>
            <a:off x="574706" y="3044279"/>
            <a:ext cx="10305107" cy="76944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dirty="0">
                <a:solidFill>
                  <a:srgbClr val="FFFFCC"/>
                </a:solidFill>
                <a:latin typeface="Arial" panose="020B0604020202020204"/>
              </a:rPr>
              <a:t>What is the message of the Holy Spirit?</a:t>
            </a:r>
            <a:endParaRPr kumimoji="0" lang="en-US" sz="4400" b="0" i="0" u="none" strike="noStrike" kern="1200" cap="none" spc="0" normalizeH="0" baseline="0" noProof="0" dirty="0">
              <a:ln>
                <a:noFill/>
              </a:ln>
              <a:solidFill>
                <a:srgbClr val="FFFFCC"/>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71013723"/>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8AC80-07FB-F71E-79A4-932CAB355DF0}"/>
            </a:ext>
          </a:extLst>
        </p:cNvPr>
        <p:cNvGrpSpPr/>
        <p:nvPr/>
      </p:nvGrpSpPr>
      <p:grpSpPr>
        <a:xfrm>
          <a:off x="0" y="0"/>
          <a:ext cx="0" cy="0"/>
          <a:chOff x="0" y="0"/>
          <a:chExt cx="0" cy="0"/>
        </a:xfrm>
      </p:grpSpPr>
      <p:sp>
        <p:nvSpPr>
          <p:cNvPr id="191490" name="Text Box 4">
            <a:extLst>
              <a:ext uri="{FF2B5EF4-FFF2-40B4-BE49-F238E27FC236}">
                <a16:creationId xmlns:a16="http://schemas.microsoft.com/office/drawing/2014/main" id="{D6845D14-0F7B-F671-BD72-4AE7682842BD}"/>
              </a:ext>
            </a:extLst>
          </p:cNvPr>
          <p:cNvSpPr txBox="1">
            <a:spLocks noChangeArrowheads="1"/>
          </p:cNvSpPr>
          <p:nvPr/>
        </p:nvSpPr>
        <p:spPr bwMode="auto">
          <a:xfrm>
            <a:off x="5715000" y="44958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 name="TextBox 3">
            <a:extLst>
              <a:ext uri="{FF2B5EF4-FFF2-40B4-BE49-F238E27FC236}">
                <a16:creationId xmlns:a16="http://schemas.microsoft.com/office/drawing/2014/main" id="{D7C50E05-E58F-8B64-D056-1912632C1B0C}"/>
              </a:ext>
            </a:extLst>
          </p:cNvPr>
          <p:cNvSpPr txBox="1"/>
          <p:nvPr/>
        </p:nvSpPr>
        <p:spPr>
          <a:xfrm>
            <a:off x="405614" y="1228397"/>
            <a:ext cx="11380772" cy="4401205"/>
          </a:xfrm>
          <a:prstGeom prst="rect">
            <a:avLst/>
          </a:prstGeom>
          <a:noFill/>
        </p:spPr>
        <p:txBody>
          <a:bodyPr wrap="square">
            <a:spAutoFit/>
          </a:bodyPr>
          <a:lstStyle/>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HEAR</a:t>
            </a:r>
            <a:r>
              <a:rPr lang="en-US" sz="4000" dirty="0">
                <a:solidFill>
                  <a:schemeClr val="bg1"/>
                </a:solidFill>
                <a:latin typeface="Arial" panose="020B0604020202020204" pitchFamily="34" charset="0"/>
                <a:cs typeface="Arial" panose="020B0604020202020204" pitchFamily="34" charset="0"/>
              </a:rPr>
              <a:t> the Word			  Rom 10:13-17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BELIEVE</a:t>
            </a:r>
            <a:r>
              <a:rPr lang="en-US" sz="4000" dirty="0">
                <a:solidFill>
                  <a:schemeClr val="bg1"/>
                </a:solidFill>
                <a:latin typeface="Arial" panose="020B0604020202020204" pitchFamily="34" charset="0"/>
                <a:cs typeface="Arial" panose="020B0604020202020204" pitchFamily="34" charset="0"/>
              </a:rPr>
              <a:t> the truth		  Heb 11:6; Jn 8:24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REPENT</a:t>
            </a:r>
            <a:r>
              <a:rPr lang="en-US" sz="4000" dirty="0">
                <a:solidFill>
                  <a:schemeClr val="bg1"/>
                </a:solidFill>
                <a:latin typeface="Arial" panose="020B0604020202020204" pitchFamily="34" charset="0"/>
                <a:cs typeface="Arial" panose="020B0604020202020204" pitchFamily="34" charset="0"/>
              </a:rPr>
              <a:t> from all sins	   	  Lk 13:3; Acts 2:38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CONFESS</a:t>
            </a:r>
            <a:r>
              <a:rPr lang="en-US" sz="4000" dirty="0">
                <a:solidFill>
                  <a:schemeClr val="bg1"/>
                </a:solidFill>
                <a:latin typeface="Arial" panose="020B0604020202020204" pitchFamily="34" charset="0"/>
                <a:cs typeface="Arial" panose="020B0604020202020204" pitchFamily="34" charset="0"/>
              </a:rPr>
              <a:t> Christ		   	  Matt 10:32-33</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BE BAPTIZED </a:t>
            </a:r>
            <a:r>
              <a:rPr lang="en-US" sz="4000" dirty="0">
                <a:solidFill>
                  <a:schemeClr val="bg1"/>
                </a:solidFill>
                <a:latin typeface="Arial" panose="020B0604020202020204" pitchFamily="34" charset="0"/>
                <a:cs typeface="Arial" panose="020B0604020202020204" pitchFamily="34" charset="0"/>
              </a:rPr>
              <a:t>into Christ    Acts 2:38</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BE ADDED </a:t>
            </a:r>
            <a:r>
              <a:rPr lang="en-US" sz="4000" dirty="0">
                <a:solidFill>
                  <a:schemeClr val="bg1"/>
                </a:solidFill>
                <a:latin typeface="Arial" panose="020B0604020202020204" pitchFamily="34" charset="0"/>
                <a:cs typeface="Arial" panose="020B0604020202020204" pitchFamily="34" charset="0"/>
              </a:rPr>
              <a:t>to the Church    Acts 2:47</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BE FAITHFUL </a:t>
            </a:r>
            <a:r>
              <a:rPr lang="en-US" sz="4000" dirty="0">
                <a:solidFill>
                  <a:schemeClr val="bg1"/>
                </a:solidFill>
                <a:latin typeface="Arial" panose="020B0604020202020204" pitchFamily="34" charset="0"/>
                <a:cs typeface="Arial" panose="020B0604020202020204" pitchFamily="34" charset="0"/>
              </a:rPr>
              <a:t>to the Lord    Rev 2:10</a:t>
            </a:r>
          </a:p>
        </p:txBody>
      </p:sp>
    </p:spTree>
    <p:extLst>
      <p:ext uri="{BB962C8B-B14F-4D97-AF65-F5344CB8AC3E}">
        <p14:creationId xmlns:p14="http://schemas.microsoft.com/office/powerpoint/2010/main" val="3020157553"/>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76E59DD-FAE9-F2DD-BDCF-C32A87DCED7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2CAC14F-C57A-75BA-C4BF-B5A92C85BC5C}"/>
              </a:ext>
            </a:extLst>
          </p:cNvPr>
          <p:cNvSpPr txBox="1"/>
          <p:nvPr/>
        </p:nvSpPr>
        <p:spPr>
          <a:xfrm>
            <a:off x="442246" y="304662"/>
            <a:ext cx="11034756" cy="4832092"/>
          </a:xfrm>
          <a:prstGeom prst="rect">
            <a:avLst/>
          </a:prstGeom>
          <a:noFill/>
        </p:spPr>
        <p:txBody>
          <a:bodyPr wrap="square">
            <a:spAutoFit/>
          </a:bodyPr>
          <a:lstStyle/>
          <a:p>
            <a:r>
              <a:rPr lang="en-US" sz="5400" dirty="0">
                <a:solidFill>
                  <a:srgbClr val="FFFFCC"/>
                </a:solidFill>
              </a:rPr>
              <a:t>“You shall receive the gift of the </a:t>
            </a:r>
          </a:p>
          <a:p>
            <a:r>
              <a:rPr lang="en-US" sz="5400" dirty="0">
                <a:solidFill>
                  <a:srgbClr val="FFFFCC"/>
                </a:solidFill>
              </a:rPr>
              <a:t> Holy Spirit…”</a:t>
            </a:r>
          </a:p>
          <a:p>
            <a:endParaRPr lang="en-US" sz="3200" dirty="0">
              <a:solidFill>
                <a:schemeClr val="bg1"/>
              </a:solidFill>
            </a:endParaRPr>
          </a:p>
          <a:p>
            <a:pPr marL="571500" indent="-571500">
              <a:buFont typeface="Wingdings" panose="05000000000000000000" pitchFamily="2" charset="2"/>
              <a:buChar char="ü"/>
            </a:pPr>
            <a:r>
              <a:rPr lang="en-US" sz="4000" dirty="0">
                <a:solidFill>
                  <a:schemeClr val="bg1"/>
                </a:solidFill>
              </a:rPr>
              <a:t>Who was the “gift” of the Spirit given to?</a:t>
            </a:r>
          </a:p>
          <a:p>
            <a:pPr marL="571500" indent="-571500">
              <a:buFont typeface="Wingdings" panose="05000000000000000000" pitchFamily="2" charset="2"/>
              <a:buChar char="ü"/>
            </a:pPr>
            <a:r>
              <a:rPr lang="en-US" sz="4000" dirty="0">
                <a:solidFill>
                  <a:schemeClr val="bg1"/>
                </a:solidFill>
              </a:rPr>
              <a:t>How did they receive the Holy Spirit?</a:t>
            </a:r>
          </a:p>
          <a:p>
            <a:pPr marL="571500" indent="-571500">
              <a:buFont typeface="Wingdings" panose="05000000000000000000" pitchFamily="2" charset="2"/>
              <a:buChar char="ü"/>
            </a:pPr>
            <a:r>
              <a:rPr lang="en-US" sz="4000" dirty="0">
                <a:solidFill>
                  <a:schemeClr val="bg1"/>
                </a:solidFill>
              </a:rPr>
              <a:t>Why do we need the Holy Spirit?</a:t>
            </a:r>
          </a:p>
          <a:p>
            <a:pPr marL="571500" indent="-571500">
              <a:buFont typeface="Wingdings" panose="05000000000000000000" pitchFamily="2" charset="2"/>
              <a:buChar char="ü"/>
            </a:pPr>
            <a:r>
              <a:rPr lang="en-US" sz="4000" dirty="0">
                <a:solidFill>
                  <a:schemeClr val="bg1"/>
                </a:solidFill>
              </a:rPr>
              <a:t>What exactly do we receive?</a:t>
            </a:r>
            <a:endParaRPr lang="en-US" dirty="0">
              <a:solidFill>
                <a:schemeClr val="bg1"/>
              </a:solidFill>
            </a:endParaRPr>
          </a:p>
        </p:txBody>
      </p:sp>
    </p:spTree>
    <p:extLst>
      <p:ext uri="{BB962C8B-B14F-4D97-AF65-F5344CB8AC3E}">
        <p14:creationId xmlns:p14="http://schemas.microsoft.com/office/powerpoint/2010/main" val="961876057"/>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E40D2EE-B012-282E-DA56-D08A85B705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4638870-7F95-01C4-7048-A85FF04D6DA9}"/>
              </a:ext>
            </a:extLst>
          </p:cNvPr>
          <p:cNvSpPr txBox="1"/>
          <p:nvPr/>
        </p:nvSpPr>
        <p:spPr>
          <a:xfrm>
            <a:off x="292337" y="321121"/>
            <a:ext cx="11607326" cy="6093976"/>
          </a:xfrm>
          <a:prstGeom prst="rect">
            <a:avLst/>
          </a:prstGeom>
          <a:noFill/>
        </p:spPr>
        <p:txBody>
          <a:bodyPr wrap="square">
            <a:spAutoFit/>
          </a:bodyPr>
          <a:lstStyle/>
          <a:p>
            <a:r>
              <a:rPr lang="en-US" sz="4800" dirty="0">
                <a:solidFill>
                  <a:srgbClr val="FFFFCC"/>
                </a:solidFill>
              </a:rPr>
              <a:t>About this series…</a:t>
            </a:r>
          </a:p>
          <a:p>
            <a:endParaRPr lang="en-US" dirty="0">
              <a:solidFill>
                <a:schemeClr val="bg1"/>
              </a:solidFill>
            </a:endParaRPr>
          </a:p>
          <a:p>
            <a:pPr marL="571500" indent="-571500">
              <a:buFont typeface="Wingdings" panose="05000000000000000000" pitchFamily="2" charset="2"/>
              <a:buChar char="ü"/>
            </a:pPr>
            <a:r>
              <a:rPr lang="en-US" sz="3600" dirty="0">
                <a:solidFill>
                  <a:schemeClr val="bg1"/>
                </a:solidFill>
              </a:rPr>
              <a:t>To encourage unity among brethren.</a:t>
            </a:r>
          </a:p>
          <a:p>
            <a:pPr marL="571500" indent="-571500">
              <a:buFont typeface="Wingdings" panose="05000000000000000000" pitchFamily="2" charset="2"/>
              <a:buChar char="ü"/>
            </a:pPr>
            <a:r>
              <a:rPr lang="en-US" sz="3600" dirty="0">
                <a:solidFill>
                  <a:schemeClr val="bg1"/>
                </a:solidFill>
              </a:rPr>
              <a:t>My prayer is not to be critical, but hopeful.</a:t>
            </a:r>
          </a:p>
          <a:p>
            <a:pPr marL="571500" indent="-571500">
              <a:buFont typeface="Wingdings" panose="05000000000000000000" pitchFamily="2" charset="2"/>
              <a:buChar char="ü"/>
            </a:pPr>
            <a:r>
              <a:rPr lang="en-US" sz="3600" dirty="0">
                <a:solidFill>
                  <a:schemeClr val="bg1"/>
                </a:solidFill>
              </a:rPr>
              <a:t>I’m not a formulaic teacher based on the accepted hermeneutics of the day. Not enlightened.</a:t>
            </a:r>
          </a:p>
          <a:p>
            <a:pPr marL="571500" indent="-571500">
              <a:buFont typeface="Wingdings" panose="05000000000000000000" pitchFamily="2" charset="2"/>
              <a:buChar char="ü"/>
            </a:pPr>
            <a:r>
              <a:rPr lang="en-US" sz="3600" dirty="0">
                <a:solidFill>
                  <a:schemeClr val="bg1"/>
                </a:solidFill>
              </a:rPr>
              <a:t>I may not answer every question to satisfy every curiosity, but these lessons will serve as a foundation for further discussion.</a:t>
            </a:r>
          </a:p>
          <a:p>
            <a:pPr marL="571500" indent="-571500">
              <a:buFont typeface="Wingdings" panose="05000000000000000000" pitchFamily="2" charset="2"/>
              <a:buChar char="ü"/>
            </a:pPr>
            <a:r>
              <a:rPr lang="en-US" sz="3600" dirty="0">
                <a:solidFill>
                  <a:schemeClr val="bg1"/>
                </a:solidFill>
              </a:rPr>
              <a:t>There will be overlap and repetition. Early points will be studied more in depth in the later lessons. </a:t>
            </a:r>
          </a:p>
        </p:txBody>
      </p:sp>
    </p:spTree>
    <p:extLst>
      <p:ext uri="{BB962C8B-B14F-4D97-AF65-F5344CB8AC3E}">
        <p14:creationId xmlns:p14="http://schemas.microsoft.com/office/powerpoint/2010/main" val="1286669767"/>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96E0D5C-1C2B-3B39-F8D1-B3ACB4C7A0D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215A708-7B60-0D4F-9E88-3FEB60F04387}"/>
              </a:ext>
            </a:extLst>
          </p:cNvPr>
          <p:cNvSpPr txBox="1"/>
          <p:nvPr/>
        </p:nvSpPr>
        <p:spPr>
          <a:xfrm>
            <a:off x="5145792" y="2828834"/>
            <a:ext cx="6596128" cy="1200329"/>
          </a:xfrm>
          <a:prstGeom prst="rect">
            <a:avLst/>
          </a:prstGeom>
          <a:noFill/>
        </p:spPr>
        <p:txBody>
          <a:bodyPr wrap="square">
            <a:spAutoFit/>
          </a:bodyPr>
          <a:lstStyle/>
          <a:p>
            <a:r>
              <a:rPr lang="en-US" sz="3600" dirty="0">
                <a:solidFill>
                  <a:schemeClr val="bg1"/>
                </a:solidFill>
                <a:latin typeface="Arial" panose="020B0604020202020204" pitchFamily="34" charset="0"/>
                <a:cs typeface="Arial" panose="020B0604020202020204" pitchFamily="34" charset="0"/>
              </a:rPr>
              <a:t>Excerpt from Lesson 1, Page 7</a:t>
            </a:r>
          </a:p>
          <a:p>
            <a:r>
              <a:rPr lang="en-US" sz="3600" dirty="0">
                <a:solidFill>
                  <a:schemeClr val="bg1"/>
                </a:solidFill>
                <a:latin typeface="Arial" panose="020B0604020202020204" pitchFamily="34" charset="0"/>
                <a:cs typeface="Arial" panose="020B0604020202020204" pitchFamily="34" charset="0"/>
              </a:rPr>
              <a:t>“Who is the Holy Spirit?”</a:t>
            </a:r>
          </a:p>
        </p:txBody>
      </p:sp>
      <p:pic>
        <p:nvPicPr>
          <p:cNvPr id="2" name="Picture 1">
            <a:extLst>
              <a:ext uri="{FF2B5EF4-FFF2-40B4-BE49-F238E27FC236}">
                <a16:creationId xmlns:a16="http://schemas.microsoft.com/office/drawing/2014/main" id="{B23E73D9-55F0-06AA-8EF0-A6DA9CEA1F5D}"/>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40000" contrast="20000"/>
                    </a14:imgEffect>
                  </a14:imgLayer>
                </a14:imgProps>
              </a:ext>
            </a:extLst>
          </a:blip>
          <a:stretch>
            <a:fillRect/>
          </a:stretch>
        </p:blipFill>
        <p:spPr>
          <a:xfrm>
            <a:off x="834873" y="579289"/>
            <a:ext cx="3965168" cy="5699421"/>
          </a:xfrm>
          <a:prstGeom prst="rect">
            <a:avLst/>
          </a:prstGeom>
        </p:spPr>
      </p:pic>
    </p:spTree>
    <p:extLst>
      <p:ext uri="{BB962C8B-B14F-4D97-AF65-F5344CB8AC3E}">
        <p14:creationId xmlns:p14="http://schemas.microsoft.com/office/powerpoint/2010/main" val="4131853011"/>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83BEC2A-3963-618F-5A6E-8289BD91DCD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9BB88F9-A29F-6471-C6D1-29039318B660}"/>
              </a:ext>
            </a:extLst>
          </p:cNvPr>
          <p:cNvSpPr txBox="1"/>
          <p:nvPr/>
        </p:nvSpPr>
        <p:spPr>
          <a:xfrm>
            <a:off x="282028" y="258901"/>
            <a:ext cx="11627944" cy="6340197"/>
          </a:xfrm>
          <a:prstGeom prst="rect">
            <a:avLst/>
          </a:prstGeom>
          <a:noFill/>
        </p:spPr>
        <p:txBody>
          <a:bodyPr wrap="square">
            <a:spAutoFit/>
          </a:bodyPr>
          <a:lstStyle/>
          <a:p>
            <a:r>
              <a:rPr lang="en-US" sz="2900" dirty="0">
                <a:solidFill>
                  <a:schemeClr val="bg1"/>
                </a:solidFill>
                <a:latin typeface="Arial" panose="020B0604020202020204" pitchFamily="34" charset="0"/>
                <a:cs typeface="Arial" panose="020B0604020202020204" pitchFamily="34" charset="0"/>
              </a:rPr>
              <a:t>“There are many contradicting beliefs, teachings, and opinions in the religious world concerning the Holy Spirit. Some believe they have been </a:t>
            </a:r>
            <a:r>
              <a:rPr lang="en-US" sz="2900" u="sng" dirty="0">
                <a:solidFill>
                  <a:schemeClr val="bg1"/>
                </a:solidFill>
                <a:latin typeface="Arial" panose="020B0604020202020204" pitchFamily="34" charset="0"/>
                <a:cs typeface="Arial" panose="020B0604020202020204" pitchFamily="34" charset="0"/>
              </a:rPr>
              <a:t>baptized in the Spirit </a:t>
            </a:r>
            <a:r>
              <a:rPr lang="en-US" sz="2900" dirty="0">
                <a:solidFill>
                  <a:schemeClr val="bg1"/>
                </a:solidFill>
                <a:latin typeface="Arial" panose="020B0604020202020204" pitchFamily="34" charset="0"/>
                <a:cs typeface="Arial" panose="020B0604020202020204" pitchFamily="34" charset="0"/>
              </a:rPr>
              <a:t>and are </a:t>
            </a:r>
            <a:r>
              <a:rPr lang="en-US" sz="2900" u="sng" dirty="0">
                <a:solidFill>
                  <a:schemeClr val="bg1"/>
                </a:solidFill>
                <a:latin typeface="Arial" panose="020B0604020202020204" pitchFamily="34" charset="0"/>
                <a:cs typeface="Arial" panose="020B0604020202020204" pitchFamily="34" charset="0"/>
              </a:rPr>
              <a:t>empowered by Him to perform miraculous works</a:t>
            </a:r>
            <a:r>
              <a:rPr lang="en-US" sz="2900" dirty="0">
                <a:solidFill>
                  <a:schemeClr val="bg1"/>
                </a:solidFill>
                <a:latin typeface="Arial" panose="020B0604020202020204" pitchFamily="34" charset="0"/>
                <a:cs typeface="Arial" panose="020B0604020202020204" pitchFamily="34" charset="0"/>
              </a:rPr>
              <a:t>. Others deny this can happen today. Some believe the </a:t>
            </a:r>
            <a:r>
              <a:rPr lang="en-US" sz="2900" u="sng" dirty="0">
                <a:solidFill>
                  <a:schemeClr val="bg1"/>
                </a:solidFill>
                <a:latin typeface="Arial" panose="020B0604020202020204" pitchFamily="34" charset="0"/>
                <a:cs typeface="Arial" panose="020B0604020202020204" pitchFamily="34" charset="0"/>
              </a:rPr>
              <a:t>Holy Spirit personally and literally dwells in them</a:t>
            </a:r>
            <a:r>
              <a:rPr lang="en-US" sz="2900" dirty="0">
                <a:solidFill>
                  <a:schemeClr val="bg1"/>
                </a:solidFill>
                <a:latin typeface="Arial" panose="020B0604020202020204" pitchFamily="34" charset="0"/>
                <a:cs typeface="Arial" panose="020B0604020202020204" pitchFamily="34" charset="0"/>
              </a:rPr>
              <a:t>. Others teach this is impossible. Some insist the </a:t>
            </a:r>
            <a:r>
              <a:rPr lang="en-US" sz="2900" u="sng" dirty="0">
                <a:solidFill>
                  <a:schemeClr val="bg1"/>
                </a:solidFill>
                <a:latin typeface="Arial" panose="020B0604020202020204" pitchFamily="34" charset="0"/>
                <a:cs typeface="Arial" panose="020B0604020202020204" pitchFamily="34" charset="0"/>
              </a:rPr>
              <a:t>Holy Spirit is nothing more than an influence or a mere manifestation of God</a:t>
            </a:r>
            <a:r>
              <a:rPr lang="en-US" sz="2900" dirty="0">
                <a:solidFill>
                  <a:schemeClr val="bg1"/>
                </a:solidFill>
                <a:latin typeface="Arial" panose="020B0604020202020204" pitchFamily="34" charset="0"/>
                <a:cs typeface="Arial" panose="020B0604020202020204" pitchFamily="34" charset="0"/>
              </a:rPr>
              <a:t>—that </a:t>
            </a:r>
            <a:r>
              <a:rPr lang="en-US" sz="2900" u="sng" dirty="0">
                <a:solidFill>
                  <a:schemeClr val="bg1"/>
                </a:solidFill>
                <a:latin typeface="Arial" panose="020B0604020202020204" pitchFamily="34" charset="0"/>
                <a:cs typeface="Arial" panose="020B0604020202020204" pitchFamily="34" charset="0"/>
              </a:rPr>
              <a:t>He is not real</a:t>
            </a:r>
            <a:r>
              <a:rPr lang="en-US" sz="2900" dirty="0">
                <a:solidFill>
                  <a:schemeClr val="bg1"/>
                </a:solidFill>
                <a:latin typeface="Arial" panose="020B0604020202020204" pitchFamily="34" charset="0"/>
                <a:cs typeface="Arial" panose="020B0604020202020204" pitchFamily="34" charset="0"/>
              </a:rPr>
              <a:t>. Others confess Him as a </a:t>
            </a:r>
            <a:r>
              <a:rPr lang="en-US" sz="2900" u="sng" dirty="0">
                <a:solidFill>
                  <a:schemeClr val="bg1"/>
                </a:solidFill>
                <a:latin typeface="Arial" panose="020B0604020202020204" pitchFamily="34" charset="0"/>
                <a:cs typeface="Arial" panose="020B0604020202020204" pitchFamily="34" charset="0"/>
              </a:rPr>
              <a:t>distinct member of the Godhead</a:t>
            </a:r>
            <a:r>
              <a:rPr lang="en-US" sz="2900" dirty="0">
                <a:solidFill>
                  <a:schemeClr val="bg1"/>
                </a:solidFill>
                <a:latin typeface="Arial" panose="020B0604020202020204" pitchFamily="34" charset="0"/>
                <a:cs typeface="Arial" panose="020B0604020202020204" pitchFamily="34" charset="0"/>
              </a:rPr>
              <a:t>. The only things we can know for certain about the Holy Spirit are those things that have been </a:t>
            </a:r>
            <a:r>
              <a:rPr lang="en-US" sz="2900" u="sng" dirty="0">
                <a:solidFill>
                  <a:schemeClr val="bg1"/>
                </a:solidFill>
                <a:latin typeface="Arial" panose="020B0604020202020204" pitchFamily="34" charset="0"/>
                <a:cs typeface="Arial" panose="020B0604020202020204" pitchFamily="34" charset="0"/>
              </a:rPr>
              <a:t>revealed in the Word of God</a:t>
            </a:r>
            <a:r>
              <a:rPr lang="en-US" sz="2900" dirty="0">
                <a:solidFill>
                  <a:schemeClr val="bg1"/>
                </a:solidFill>
                <a:latin typeface="Arial" panose="020B0604020202020204" pitchFamily="34" charset="0"/>
                <a:cs typeface="Arial" panose="020B0604020202020204" pitchFamily="34" charset="0"/>
              </a:rPr>
              <a:t>. When it comes to understanding the Holy Spirit, we must be content with the teachings of the Bible, as opposed to relying upon </a:t>
            </a:r>
            <a:r>
              <a:rPr lang="en-US" sz="2900" u="sng" dirty="0">
                <a:solidFill>
                  <a:schemeClr val="bg1"/>
                </a:solidFill>
                <a:latin typeface="Arial" panose="020B0604020202020204" pitchFamily="34" charset="0"/>
                <a:cs typeface="Arial" panose="020B0604020202020204" pitchFamily="34" charset="0"/>
              </a:rPr>
              <a:t>denominational doctrines</a:t>
            </a:r>
            <a:r>
              <a:rPr lang="en-US" sz="2900" dirty="0">
                <a:solidFill>
                  <a:schemeClr val="bg1"/>
                </a:solidFill>
                <a:latin typeface="Arial" panose="020B0604020202020204" pitchFamily="34" charset="0"/>
                <a:cs typeface="Arial" panose="020B0604020202020204" pitchFamily="34" charset="0"/>
              </a:rPr>
              <a:t>, </a:t>
            </a:r>
            <a:r>
              <a:rPr lang="en-US" sz="2900" u="sng" dirty="0">
                <a:solidFill>
                  <a:schemeClr val="bg1"/>
                </a:solidFill>
                <a:latin typeface="Arial" panose="020B0604020202020204" pitchFamily="34" charset="0"/>
                <a:cs typeface="Arial" panose="020B0604020202020204" pitchFamily="34" charset="0"/>
              </a:rPr>
              <a:t>human opinions</a:t>
            </a:r>
            <a:r>
              <a:rPr lang="en-US" sz="2900" dirty="0">
                <a:solidFill>
                  <a:schemeClr val="bg1"/>
                </a:solidFill>
                <a:latin typeface="Arial" panose="020B0604020202020204" pitchFamily="34" charset="0"/>
                <a:cs typeface="Arial" panose="020B0604020202020204" pitchFamily="34" charset="0"/>
              </a:rPr>
              <a:t>, and </a:t>
            </a:r>
            <a:r>
              <a:rPr lang="en-US" sz="2900" u="sng" dirty="0">
                <a:solidFill>
                  <a:schemeClr val="bg1"/>
                </a:solidFill>
                <a:latin typeface="Arial" panose="020B0604020202020204" pitchFamily="34" charset="0"/>
                <a:cs typeface="Arial" panose="020B0604020202020204" pitchFamily="34" charset="0"/>
              </a:rPr>
              <a:t>personal feelings</a:t>
            </a:r>
            <a:r>
              <a:rPr lang="en-US" sz="2900" dirty="0">
                <a:solidFill>
                  <a:schemeClr val="bg1"/>
                </a:solidFill>
                <a:latin typeface="Arial" panose="020B0604020202020204" pitchFamily="34" charset="0"/>
                <a:cs typeface="Arial" panose="020B0604020202020204" pitchFamily="34" charset="0"/>
              </a:rPr>
              <a:t>. The purpose of this lesson is to examine what the Bible has to say about the identity of the Holy Spirit.”</a:t>
            </a:r>
          </a:p>
        </p:txBody>
      </p:sp>
    </p:spTree>
    <p:extLst>
      <p:ext uri="{BB962C8B-B14F-4D97-AF65-F5344CB8AC3E}">
        <p14:creationId xmlns:p14="http://schemas.microsoft.com/office/powerpoint/2010/main" val="1927000856"/>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FA681B1-9EBC-8EA1-E4F8-7FA92E32187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206CCF0-1698-6E5F-5FD8-891D06D00827}"/>
              </a:ext>
            </a:extLst>
          </p:cNvPr>
          <p:cNvSpPr txBox="1"/>
          <p:nvPr/>
        </p:nvSpPr>
        <p:spPr>
          <a:xfrm>
            <a:off x="495300" y="348140"/>
            <a:ext cx="10742971" cy="5909310"/>
          </a:xfrm>
          <a:prstGeom prst="rect">
            <a:avLst/>
          </a:prstGeom>
          <a:noFill/>
        </p:spPr>
        <p:txBody>
          <a:bodyPr wrap="square">
            <a:spAutoFit/>
          </a:bodyPr>
          <a:lstStyle/>
          <a:p>
            <a:r>
              <a:rPr lang="en-US" sz="5200" dirty="0">
                <a:solidFill>
                  <a:srgbClr val="FFFFCC"/>
                </a:solidFill>
                <a:latin typeface="Arial" panose="020B0604020202020204" pitchFamily="34" charset="0"/>
                <a:cs typeface="Arial" panose="020B0604020202020204" pitchFamily="34" charset="0"/>
              </a:rPr>
              <a:t>Do We Know Everything About The Holy Spirit?</a:t>
            </a:r>
          </a:p>
          <a:p>
            <a:endParaRPr lang="en-US" sz="2800"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sz="4100" dirty="0">
                <a:solidFill>
                  <a:schemeClr val="bg1"/>
                </a:solidFill>
                <a:latin typeface="Arial" panose="020B0604020202020204" pitchFamily="34" charset="0"/>
                <a:cs typeface="Arial" panose="020B0604020202020204" pitchFamily="34" charset="0"/>
              </a:rPr>
              <a:t>We cannot claim personal knowledge based on feelings or experiences.</a:t>
            </a:r>
          </a:p>
          <a:p>
            <a:pPr marL="571500" indent="-571500">
              <a:buFont typeface="Wingdings" panose="05000000000000000000" pitchFamily="2" charset="2"/>
              <a:buChar char="ü"/>
            </a:pPr>
            <a:r>
              <a:rPr lang="en-US" sz="4100" dirty="0">
                <a:solidFill>
                  <a:schemeClr val="bg1"/>
                </a:solidFill>
                <a:latin typeface="Arial" panose="020B0604020202020204" pitchFamily="34" charset="0"/>
                <a:cs typeface="Arial" panose="020B0604020202020204" pitchFamily="34" charset="0"/>
              </a:rPr>
              <a:t>It is not for us to judge the nature and work of the Holy Spirit apart from His revelation.</a:t>
            </a:r>
          </a:p>
          <a:p>
            <a:pPr marL="571500" indent="-571500">
              <a:buFont typeface="Wingdings" panose="05000000000000000000" pitchFamily="2" charset="2"/>
              <a:buChar char="ü"/>
            </a:pPr>
            <a:r>
              <a:rPr lang="en-US" sz="4100" dirty="0">
                <a:solidFill>
                  <a:schemeClr val="bg1"/>
                </a:solidFill>
                <a:latin typeface="Arial" panose="020B0604020202020204" pitchFamily="34" charset="0"/>
                <a:cs typeface="Arial" panose="020B0604020202020204" pitchFamily="34" charset="0"/>
              </a:rPr>
              <a:t>There are things about the Spirit that we are not yet privileged to know…</a:t>
            </a:r>
          </a:p>
        </p:txBody>
      </p:sp>
    </p:spTree>
    <p:extLst>
      <p:ext uri="{BB962C8B-B14F-4D97-AF65-F5344CB8AC3E}">
        <p14:creationId xmlns:p14="http://schemas.microsoft.com/office/powerpoint/2010/main" val="135556105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243977A-0590-29CE-E1EF-8AA0E8593D2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0F936F9-4396-54FE-9F14-9C89C05A0F0E}"/>
              </a:ext>
            </a:extLst>
          </p:cNvPr>
          <p:cNvSpPr txBox="1"/>
          <p:nvPr/>
        </p:nvSpPr>
        <p:spPr>
          <a:xfrm>
            <a:off x="983045" y="1997839"/>
            <a:ext cx="10502503" cy="2862322"/>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Deuteronomy 29:29, NKJV</a:t>
            </a:r>
          </a:p>
          <a:p>
            <a:r>
              <a:rPr lang="en-US" sz="3600" dirty="0">
                <a:solidFill>
                  <a:schemeClr val="bg1"/>
                </a:solidFill>
                <a:latin typeface="Arial" panose="020B0604020202020204" pitchFamily="34" charset="0"/>
                <a:cs typeface="Arial" panose="020B0604020202020204" pitchFamily="34" charset="0"/>
              </a:rPr>
              <a:t>“The </a:t>
            </a:r>
            <a:r>
              <a:rPr lang="en-US" sz="3600" u="sng" dirty="0">
                <a:solidFill>
                  <a:schemeClr val="bg1"/>
                </a:solidFill>
                <a:latin typeface="Arial" panose="020B0604020202020204" pitchFamily="34" charset="0"/>
                <a:cs typeface="Arial" panose="020B0604020202020204" pitchFamily="34" charset="0"/>
              </a:rPr>
              <a:t>secret things</a:t>
            </a:r>
            <a:r>
              <a:rPr lang="en-US" sz="3600" dirty="0">
                <a:solidFill>
                  <a:schemeClr val="bg1"/>
                </a:solidFill>
                <a:latin typeface="Arial" panose="020B0604020202020204" pitchFamily="34" charset="0"/>
                <a:cs typeface="Arial" panose="020B0604020202020204" pitchFamily="34" charset="0"/>
              </a:rPr>
              <a:t> belong to the Lord our God, but those things which are </a:t>
            </a:r>
            <a:r>
              <a:rPr lang="en-US" sz="3600" u="sng" dirty="0">
                <a:solidFill>
                  <a:schemeClr val="bg1"/>
                </a:solidFill>
                <a:latin typeface="Arial" panose="020B0604020202020204" pitchFamily="34" charset="0"/>
                <a:cs typeface="Arial" panose="020B0604020202020204" pitchFamily="34" charset="0"/>
              </a:rPr>
              <a:t>revealed</a:t>
            </a:r>
            <a:r>
              <a:rPr lang="en-US" sz="3600" dirty="0">
                <a:solidFill>
                  <a:schemeClr val="bg1"/>
                </a:solidFill>
                <a:latin typeface="Arial" panose="020B0604020202020204" pitchFamily="34" charset="0"/>
                <a:cs typeface="Arial" panose="020B0604020202020204" pitchFamily="34" charset="0"/>
              </a:rPr>
              <a:t> belong to us and to our children forever, that we may </a:t>
            </a:r>
            <a:r>
              <a:rPr lang="en-US" sz="3600" u="sng" dirty="0">
                <a:solidFill>
                  <a:schemeClr val="bg1"/>
                </a:solidFill>
                <a:latin typeface="Arial" panose="020B0604020202020204" pitchFamily="34" charset="0"/>
                <a:cs typeface="Arial" panose="020B0604020202020204" pitchFamily="34" charset="0"/>
              </a:rPr>
              <a:t>do all the words </a:t>
            </a:r>
            <a:r>
              <a:rPr lang="en-US" sz="3600" dirty="0">
                <a:solidFill>
                  <a:schemeClr val="bg1"/>
                </a:solidFill>
                <a:latin typeface="Arial" panose="020B0604020202020204" pitchFamily="34" charset="0"/>
                <a:cs typeface="Arial" panose="020B0604020202020204" pitchFamily="34" charset="0"/>
              </a:rPr>
              <a:t>of this law.</a:t>
            </a:r>
          </a:p>
        </p:txBody>
      </p:sp>
    </p:spTree>
    <p:extLst>
      <p:ext uri="{BB962C8B-B14F-4D97-AF65-F5344CB8AC3E}">
        <p14:creationId xmlns:p14="http://schemas.microsoft.com/office/powerpoint/2010/main" val="809875303"/>
      </p:ext>
    </p:extLst>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2056</TotalTime>
  <Words>2222</Words>
  <Application>Microsoft Office PowerPoint</Application>
  <PresentationFormat>Widescreen</PresentationFormat>
  <Paragraphs>75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Arial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Kramer</dc:creator>
  <cp:lastModifiedBy>Chris Kramer</cp:lastModifiedBy>
  <cp:revision>133</cp:revision>
  <dcterms:created xsi:type="dcterms:W3CDTF">2024-10-23T20:27:26Z</dcterms:created>
  <dcterms:modified xsi:type="dcterms:W3CDTF">2025-03-26T14:31:48Z</dcterms:modified>
</cp:coreProperties>
</file>